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3" r:id="rId2"/>
    <p:sldMasterId id="2147483664" r:id="rId3"/>
    <p:sldMasterId id="2147483668" r:id="rId4"/>
  </p:sldMasterIdLst>
  <p:notesMasterIdLst>
    <p:notesMasterId r:id="rId33"/>
  </p:notesMasterIdLst>
  <p:handoutMasterIdLst>
    <p:handoutMasterId r:id="rId34"/>
  </p:handoutMasterIdLst>
  <p:sldIdLst>
    <p:sldId id="362" r:id="rId5"/>
    <p:sldId id="659" r:id="rId6"/>
    <p:sldId id="668" r:id="rId7"/>
    <p:sldId id="669" r:id="rId8"/>
    <p:sldId id="678" r:id="rId9"/>
    <p:sldId id="512" r:id="rId10"/>
    <p:sldId id="513" r:id="rId11"/>
    <p:sldId id="577" r:id="rId12"/>
    <p:sldId id="624" r:id="rId13"/>
    <p:sldId id="627" r:id="rId14"/>
    <p:sldId id="628" r:id="rId15"/>
    <p:sldId id="629" r:id="rId16"/>
    <p:sldId id="630" r:id="rId17"/>
    <p:sldId id="631" r:id="rId18"/>
    <p:sldId id="676" r:id="rId19"/>
    <p:sldId id="634" r:id="rId20"/>
    <p:sldId id="639" r:id="rId21"/>
    <p:sldId id="644" r:id="rId22"/>
    <p:sldId id="680" r:id="rId23"/>
    <p:sldId id="650" r:id="rId24"/>
    <p:sldId id="651" r:id="rId25"/>
    <p:sldId id="657" r:id="rId26"/>
    <p:sldId id="658" r:id="rId27"/>
    <p:sldId id="681" r:id="rId28"/>
    <p:sldId id="685" r:id="rId29"/>
    <p:sldId id="574" r:id="rId30"/>
    <p:sldId id="575" r:id="rId31"/>
    <p:sldId id="654" r:id="rId32"/>
  </p:sldIdLst>
  <p:sldSz cx="9144000" cy="6858000" type="screen4x3"/>
  <p:notesSz cx="6761163" cy="99425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4000" b="1" kern="1200">
        <a:solidFill>
          <a:srgbClr val="FFFFFF"/>
        </a:solidFill>
        <a:latin typeface="Arial" pitchFamily="34" charset="0"/>
        <a:ea typeface="黑体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rgbClr val="FFFFFF"/>
        </a:solidFill>
        <a:latin typeface="Arial" pitchFamily="34" charset="0"/>
        <a:ea typeface="黑体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rgbClr val="FFFFFF"/>
        </a:solidFill>
        <a:latin typeface="Arial" pitchFamily="34" charset="0"/>
        <a:ea typeface="黑体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rgbClr val="FFFFFF"/>
        </a:solidFill>
        <a:latin typeface="Arial" pitchFamily="34" charset="0"/>
        <a:ea typeface="黑体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rgbClr val="FFFFFF"/>
        </a:solidFill>
        <a:latin typeface="Arial" pitchFamily="34" charset="0"/>
        <a:ea typeface="黑体" pitchFamily="49" charset="-122"/>
        <a:cs typeface="+mn-cs"/>
      </a:defRPr>
    </a:lvl5pPr>
    <a:lvl6pPr marL="2286000" algn="l" defTabSz="914400" rtl="0" eaLnBrk="1" latinLnBrk="0" hangingPunct="1">
      <a:defRPr sz="4000" b="1" kern="1200">
        <a:solidFill>
          <a:srgbClr val="FFFFFF"/>
        </a:solidFill>
        <a:latin typeface="Arial" pitchFamily="34" charset="0"/>
        <a:ea typeface="黑体" pitchFamily="49" charset="-122"/>
        <a:cs typeface="+mn-cs"/>
      </a:defRPr>
    </a:lvl6pPr>
    <a:lvl7pPr marL="2743200" algn="l" defTabSz="914400" rtl="0" eaLnBrk="1" latinLnBrk="0" hangingPunct="1">
      <a:defRPr sz="4000" b="1" kern="1200">
        <a:solidFill>
          <a:srgbClr val="FFFFFF"/>
        </a:solidFill>
        <a:latin typeface="Arial" pitchFamily="34" charset="0"/>
        <a:ea typeface="黑体" pitchFamily="49" charset="-122"/>
        <a:cs typeface="+mn-cs"/>
      </a:defRPr>
    </a:lvl7pPr>
    <a:lvl8pPr marL="3200400" algn="l" defTabSz="914400" rtl="0" eaLnBrk="1" latinLnBrk="0" hangingPunct="1">
      <a:defRPr sz="4000" b="1" kern="1200">
        <a:solidFill>
          <a:srgbClr val="FFFFFF"/>
        </a:solidFill>
        <a:latin typeface="Arial" pitchFamily="34" charset="0"/>
        <a:ea typeface="黑体" pitchFamily="49" charset="-122"/>
        <a:cs typeface="+mn-cs"/>
      </a:defRPr>
    </a:lvl8pPr>
    <a:lvl9pPr marL="3657600" algn="l" defTabSz="914400" rtl="0" eaLnBrk="1" latinLnBrk="0" hangingPunct="1">
      <a:defRPr sz="4000" b="1" kern="1200">
        <a:solidFill>
          <a:srgbClr val="FFFFFF"/>
        </a:solidFill>
        <a:latin typeface="Arial" pitchFamily="34" charset="0"/>
        <a:ea typeface="黑体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0"/>
    <a:srgbClr val="FF9933"/>
    <a:srgbClr val="FF6699"/>
    <a:srgbClr val="EBF8FF"/>
    <a:srgbClr val="FFFA00"/>
    <a:srgbClr val="FFFFA7"/>
    <a:srgbClr val="0BF9F3"/>
    <a:srgbClr val="ECF2FA"/>
    <a:srgbClr val="288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8" y="-58"/>
      </p:cViewPr>
      <p:guideLst>
        <p:guide orient="horz" pos="2064"/>
        <p:guide pos="28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126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DF9DE-2A97-4368-8C6C-3B2FE7E1D978}" type="datetimeFigureOut">
              <a:rPr lang="zh-CN" altLang="en-US" smtClean="0"/>
              <a:t>2015/3/3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00C9B-87E1-41CC-B8B9-D03E88256D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57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27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8196" y="0"/>
            <a:ext cx="293140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0245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662"/>
            <a:ext cx="292827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8196" y="9443662"/>
            <a:ext cx="293140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80AF15F4-9B25-4CDE-B810-C1E2EFC4346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4275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AF15F4-9B25-4CDE-B810-C1E2EFC43463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369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9pPr>
          </a:lstStyle>
          <a:p>
            <a:fld id="{BA8D3CB5-47FF-4D25-B168-1836C8781D94}" type="slidenum">
              <a:rPr lang="zh-CN" altLang="en-US">
                <a:latin typeface="Calibri" pitchFamily="34" charset="0"/>
              </a:rPr>
              <a:pPr/>
              <a:t>25</a:t>
            </a:fld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4CC24-7B1B-48B5-A454-D62D0E1C95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0974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D3E6E-396D-48CE-BBBF-628138A4AD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8848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057400" cy="60674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6019800" cy="60674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55787-C5CC-4FE2-A7F3-62FCF9D35F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76255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57350" y="152400"/>
            <a:ext cx="7258050" cy="72548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930650" cy="5000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8850" y="1219200"/>
            <a:ext cx="3932238" cy="50006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FACC2-2975-466A-B508-125073685B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24224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46155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80181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494161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4213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75213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72729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07870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45829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3494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DFBFA-D724-48A4-B845-BFFE9724F4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23945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6949098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3417986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20144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2112963" cy="5664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91250" cy="5664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36729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未知" descr="밝은 수평선"/>
          <p:cNvSpPr>
            <a:spLocks/>
          </p:cNvSpPr>
          <p:nvPr/>
        </p:nvSpPr>
        <p:spPr bwMode="auto">
          <a:xfrm>
            <a:off x="-11113" y="3429000"/>
            <a:ext cx="9166226" cy="1727200"/>
          </a:xfrm>
          <a:custGeom>
            <a:avLst/>
            <a:gdLst>
              <a:gd name="T0" fmla="*/ 0 w 5778"/>
              <a:gd name="T1" fmla="*/ 2147483647 h 816"/>
              <a:gd name="T2" fmla="*/ 2147483647 w 5778"/>
              <a:gd name="T3" fmla="*/ 2147483647 h 816"/>
              <a:gd name="T4" fmla="*/ 2147483647 w 5778"/>
              <a:gd name="T5" fmla="*/ 2147483647 h 816"/>
              <a:gd name="T6" fmla="*/ 2147483647 w 5778"/>
              <a:gd name="T7" fmla="*/ 2147483647 h 816"/>
              <a:gd name="T8" fmla="*/ 2147483647 w 5778"/>
              <a:gd name="T9" fmla="*/ 2147483647 h 816"/>
              <a:gd name="T10" fmla="*/ 2147483647 w 5778"/>
              <a:gd name="T11" fmla="*/ 2147483647 h 816"/>
              <a:gd name="T12" fmla="*/ 2147483647 w 5778"/>
              <a:gd name="T13" fmla="*/ 0 h 816"/>
              <a:gd name="T14" fmla="*/ 2147483647 w 5778"/>
              <a:gd name="T15" fmla="*/ 0 h 816"/>
              <a:gd name="T16" fmla="*/ 0 w 5778"/>
              <a:gd name="T17" fmla="*/ 2147483647 h 8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8" h="816">
                <a:moveTo>
                  <a:pt x="0" y="666"/>
                </a:moveTo>
                <a:lnTo>
                  <a:pt x="1632" y="666"/>
                </a:lnTo>
                <a:lnTo>
                  <a:pt x="1632" y="816"/>
                </a:lnTo>
                <a:lnTo>
                  <a:pt x="5202" y="816"/>
                </a:lnTo>
                <a:lnTo>
                  <a:pt x="5202" y="594"/>
                </a:lnTo>
                <a:lnTo>
                  <a:pt x="5778" y="594"/>
                </a:lnTo>
                <a:lnTo>
                  <a:pt x="5778" y="0"/>
                </a:lnTo>
                <a:lnTo>
                  <a:pt x="6" y="0"/>
                </a:lnTo>
                <a:lnTo>
                  <a:pt x="0" y="666"/>
                </a:lnTo>
                <a:close/>
              </a:path>
            </a:pathLst>
          </a:custGeom>
          <a:blipFill dpi="0" rotWithShape="0">
            <a:blip r:embed="rId3">
              <a:alphaModFix amt="35000"/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未知"/>
          <p:cNvSpPr>
            <a:spLocks/>
          </p:cNvSpPr>
          <p:nvPr/>
        </p:nvSpPr>
        <p:spPr bwMode="auto">
          <a:xfrm>
            <a:off x="-12700" y="1168400"/>
            <a:ext cx="9156700" cy="2965450"/>
          </a:xfrm>
          <a:custGeom>
            <a:avLst/>
            <a:gdLst>
              <a:gd name="T0" fmla="*/ 2147483647 w 5790"/>
              <a:gd name="T1" fmla="*/ 2147483647 h 1868"/>
              <a:gd name="T2" fmla="*/ 2147483647 w 5790"/>
              <a:gd name="T3" fmla="*/ 2147483647 h 1868"/>
              <a:gd name="T4" fmla="*/ 2147483647 w 5790"/>
              <a:gd name="T5" fmla="*/ 0 h 1868"/>
              <a:gd name="T6" fmla="*/ 2147483647 w 5790"/>
              <a:gd name="T7" fmla="*/ 0 h 1868"/>
              <a:gd name="T8" fmla="*/ 2147483647 w 5790"/>
              <a:gd name="T9" fmla="*/ 2147483647 h 1868"/>
              <a:gd name="T10" fmla="*/ 2147483647 w 5790"/>
              <a:gd name="T11" fmla="*/ 2147483647 h 1868"/>
              <a:gd name="T12" fmla="*/ 2147483647 w 5790"/>
              <a:gd name="T13" fmla="*/ 2147483647 h 1868"/>
              <a:gd name="T14" fmla="*/ 0 w 5790"/>
              <a:gd name="T15" fmla="*/ 2147483647 h 1868"/>
              <a:gd name="T16" fmla="*/ 2147483647 w 5790"/>
              <a:gd name="T17" fmla="*/ 2147483647 h 18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90" h="1868">
                <a:moveTo>
                  <a:pt x="12" y="50"/>
                </a:moveTo>
                <a:lnTo>
                  <a:pt x="1632" y="44"/>
                </a:lnTo>
                <a:lnTo>
                  <a:pt x="1632" y="0"/>
                </a:lnTo>
                <a:lnTo>
                  <a:pt x="5790" y="0"/>
                </a:lnTo>
                <a:lnTo>
                  <a:pt x="5790" y="1820"/>
                </a:lnTo>
                <a:lnTo>
                  <a:pt x="4194" y="1820"/>
                </a:lnTo>
                <a:lnTo>
                  <a:pt x="4194" y="1868"/>
                </a:lnTo>
                <a:lnTo>
                  <a:pt x="0" y="1856"/>
                </a:lnTo>
                <a:lnTo>
                  <a:pt x="12" y="50"/>
                </a:lnTo>
                <a:close/>
              </a:path>
            </a:pathLst>
          </a:custGeom>
          <a:solidFill>
            <a:srgbClr val="0291B1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1588" y="1844675"/>
            <a:ext cx="9145588" cy="1571625"/>
          </a:xfrm>
          <a:prstGeom prst="rect">
            <a:avLst/>
          </a:prstGeom>
          <a:gradFill rotWithShape="1">
            <a:gsLst>
              <a:gs pos="0">
                <a:srgbClr val="00BEFC">
                  <a:alpha val="79999"/>
                </a:srgbClr>
              </a:gs>
              <a:gs pos="100000">
                <a:srgbClr val="00608A">
                  <a:alpha val="7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895350" y="-20638"/>
            <a:ext cx="7327900" cy="6858001"/>
            <a:chOff x="0" y="0"/>
            <a:chExt cx="4616" cy="4324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0" y="4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27058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060" y="2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27058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614" y="0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27058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3854" y="0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27058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4046" y="0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27058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4616" y="0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27058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0" y="3108325"/>
            <a:ext cx="9144000" cy="0"/>
          </a:xfrm>
          <a:prstGeom prst="line">
            <a:avLst/>
          </a:prstGeom>
          <a:noFill/>
          <a:ln w="9525">
            <a:solidFill>
              <a:srgbClr val="DDDDDD">
                <a:alpha val="65881"/>
              </a:srgb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0" y="857250"/>
            <a:ext cx="9144000" cy="0"/>
          </a:xfrm>
          <a:prstGeom prst="line">
            <a:avLst/>
          </a:prstGeom>
          <a:noFill/>
          <a:ln w="9525">
            <a:solidFill>
              <a:srgbClr val="FFFFFF">
                <a:alpha val="27058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0" y="-33338"/>
            <a:ext cx="9144000" cy="4062413"/>
            <a:chOff x="0" y="0"/>
            <a:chExt cx="5760" cy="2563"/>
          </a:xfrm>
        </p:grpSpPr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684" y="1935"/>
              <a:ext cx="616" cy="616"/>
            </a:xfrm>
            <a:prstGeom prst="ellipse">
              <a:avLst/>
            </a:prstGeom>
            <a:noFill/>
            <a:ln w="9525">
              <a:solidFill>
                <a:srgbClr val="FFFFFF">
                  <a:alpha val="27058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144" y="783"/>
              <a:ext cx="1760" cy="1760"/>
            </a:xfrm>
            <a:prstGeom prst="ellipse">
              <a:avLst/>
            </a:prstGeom>
            <a:noFill/>
            <a:ln w="9525">
              <a:solidFill>
                <a:srgbClr val="FFFFFF">
                  <a:alpha val="27058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0" y="25"/>
              <a:ext cx="4697" cy="2526"/>
            </a:xfrm>
            <a:prstGeom prst="line">
              <a:avLst/>
            </a:prstGeom>
            <a:noFill/>
            <a:ln w="9525">
              <a:solidFill>
                <a:srgbClr val="FFFFFF">
                  <a:alpha val="27058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Arc 19"/>
            <p:cNvSpPr>
              <a:spLocks/>
            </p:cNvSpPr>
            <p:nvPr/>
          </p:nvSpPr>
          <p:spPr bwMode="auto">
            <a:xfrm>
              <a:off x="2724" y="0"/>
              <a:ext cx="3031" cy="2532"/>
            </a:xfrm>
            <a:custGeom>
              <a:avLst/>
              <a:gdLst>
                <a:gd name="T0" fmla="*/ 0 w 35010"/>
                <a:gd name="T1" fmla="*/ 0 h 29252"/>
                <a:gd name="T2" fmla="*/ 0 w 35010"/>
                <a:gd name="T3" fmla="*/ 0 h 29252"/>
                <a:gd name="T4" fmla="*/ 0 w 35010"/>
                <a:gd name="T5" fmla="*/ 0 h 292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010" h="29252" fill="none" extrusionOk="0">
                  <a:moveTo>
                    <a:pt x="35010" y="24585"/>
                  </a:moveTo>
                  <a:cubicBezTo>
                    <a:pt x="31193" y="27607"/>
                    <a:pt x="26468" y="29251"/>
                    <a:pt x="21600" y="29252"/>
                  </a:cubicBezTo>
                  <a:cubicBezTo>
                    <a:pt x="9670" y="29252"/>
                    <a:pt x="0" y="19581"/>
                    <a:pt x="0" y="7652"/>
                  </a:cubicBezTo>
                  <a:cubicBezTo>
                    <a:pt x="-1" y="5037"/>
                    <a:pt x="474" y="2444"/>
                    <a:pt x="1400" y="-1"/>
                  </a:cubicBezTo>
                </a:path>
                <a:path w="35010" h="29252" stroke="0" extrusionOk="0">
                  <a:moveTo>
                    <a:pt x="35010" y="24585"/>
                  </a:moveTo>
                  <a:cubicBezTo>
                    <a:pt x="31193" y="27607"/>
                    <a:pt x="26468" y="29251"/>
                    <a:pt x="21600" y="29252"/>
                  </a:cubicBezTo>
                  <a:cubicBezTo>
                    <a:pt x="9670" y="29252"/>
                    <a:pt x="0" y="19581"/>
                    <a:pt x="0" y="7652"/>
                  </a:cubicBezTo>
                  <a:cubicBezTo>
                    <a:pt x="-1" y="5037"/>
                    <a:pt x="474" y="2444"/>
                    <a:pt x="1400" y="-1"/>
                  </a:cubicBezTo>
                  <a:lnTo>
                    <a:pt x="21600" y="7652"/>
                  </a:lnTo>
                  <a:lnTo>
                    <a:pt x="35010" y="24585"/>
                  </a:lnTo>
                  <a:close/>
                </a:path>
              </a:pathLst>
            </a:custGeom>
            <a:noFill/>
            <a:ln w="9525">
              <a:solidFill>
                <a:srgbClr val="FFFFFF">
                  <a:alpha val="27058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0" y="2551"/>
              <a:ext cx="5760" cy="0"/>
            </a:xfrm>
            <a:prstGeom prst="line">
              <a:avLst/>
            </a:prstGeom>
            <a:noFill/>
            <a:ln w="9525">
              <a:solidFill>
                <a:srgbClr val="FFFFFF">
                  <a:alpha val="27058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390" y="2233"/>
              <a:ext cx="330" cy="330"/>
            </a:xfrm>
            <a:prstGeom prst="ellipse">
              <a:avLst/>
            </a:prstGeom>
            <a:noFill/>
            <a:ln w="9525">
              <a:solidFill>
                <a:srgbClr val="FFFFFF">
                  <a:alpha val="27058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FFFFFF"/>
                  </a:solidFill>
                  <a:latin typeface="Arial" pitchFamily="34" charset="0"/>
                  <a:ea typeface="黑体" pitchFamily="49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75062327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67758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180231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22127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31047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1966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41B9C-64B0-409E-935D-C3FD72246D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40912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08223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3303933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271159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676433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47767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未知"/>
          <p:cNvSpPr>
            <a:spLocks/>
          </p:cNvSpPr>
          <p:nvPr/>
        </p:nvSpPr>
        <p:spPr bwMode="auto">
          <a:xfrm>
            <a:off x="152400" y="5943600"/>
            <a:ext cx="8931275" cy="554038"/>
          </a:xfrm>
          <a:custGeom>
            <a:avLst/>
            <a:gdLst>
              <a:gd name="T0" fmla="*/ 2147483647 w 5626"/>
              <a:gd name="T1" fmla="*/ 2147483647 h 349"/>
              <a:gd name="T2" fmla="*/ 0 w 5626"/>
              <a:gd name="T3" fmla="*/ 2147483647 h 349"/>
              <a:gd name="T4" fmla="*/ 0 w 5626"/>
              <a:gd name="T5" fmla="*/ 2147483647 h 349"/>
              <a:gd name="T6" fmla="*/ 0 w 5626"/>
              <a:gd name="T7" fmla="*/ 2147483647 h 349"/>
              <a:gd name="T8" fmla="*/ 2147483647 w 5626"/>
              <a:gd name="T9" fmla="*/ 2147483647 h 349"/>
              <a:gd name="T10" fmla="*/ 2147483647 w 5626"/>
              <a:gd name="T11" fmla="*/ 0 h 349"/>
              <a:gd name="T12" fmla="*/ 2147483647 w 5626"/>
              <a:gd name="T13" fmla="*/ 0 h 349"/>
              <a:gd name="T14" fmla="*/ 2147483647 w 5626"/>
              <a:gd name="T15" fmla="*/ 2147483647 h 3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626" h="349">
                <a:moveTo>
                  <a:pt x="5626" y="349"/>
                </a:moveTo>
                <a:lnTo>
                  <a:pt x="0" y="349"/>
                </a:lnTo>
                <a:lnTo>
                  <a:pt x="0" y="187"/>
                </a:lnTo>
                <a:lnTo>
                  <a:pt x="0" y="114"/>
                </a:lnTo>
                <a:cubicBezTo>
                  <a:pt x="678" y="103"/>
                  <a:pt x="3343" y="137"/>
                  <a:pt x="4064" y="118"/>
                </a:cubicBezTo>
                <a:lnTo>
                  <a:pt x="4329" y="0"/>
                </a:lnTo>
                <a:lnTo>
                  <a:pt x="5623" y="0"/>
                </a:lnTo>
                <a:lnTo>
                  <a:pt x="5626" y="349"/>
                </a:ln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4" name="未知"/>
          <p:cNvSpPr>
            <a:spLocks/>
          </p:cNvSpPr>
          <p:nvPr/>
        </p:nvSpPr>
        <p:spPr bwMode="auto">
          <a:xfrm>
            <a:off x="152400" y="6021388"/>
            <a:ext cx="8931275" cy="554037"/>
          </a:xfrm>
          <a:custGeom>
            <a:avLst/>
            <a:gdLst>
              <a:gd name="T0" fmla="*/ 2147483647 w 5626"/>
              <a:gd name="T1" fmla="*/ 2147483647 h 349"/>
              <a:gd name="T2" fmla="*/ 0 w 5626"/>
              <a:gd name="T3" fmla="*/ 2147483647 h 349"/>
              <a:gd name="T4" fmla="*/ 0 w 5626"/>
              <a:gd name="T5" fmla="*/ 2147483647 h 349"/>
              <a:gd name="T6" fmla="*/ 0 w 5626"/>
              <a:gd name="T7" fmla="*/ 2147483647 h 349"/>
              <a:gd name="T8" fmla="*/ 2147483647 w 5626"/>
              <a:gd name="T9" fmla="*/ 2147483647 h 349"/>
              <a:gd name="T10" fmla="*/ 2147483647 w 5626"/>
              <a:gd name="T11" fmla="*/ 0 h 349"/>
              <a:gd name="T12" fmla="*/ 2147483647 w 5626"/>
              <a:gd name="T13" fmla="*/ 2147483647 h 349"/>
              <a:gd name="T14" fmla="*/ 2147483647 w 5626"/>
              <a:gd name="T15" fmla="*/ 2147483647 h 3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626" h="349">
                <a:moveTo>
                  <a:pt x="5626" y="349"/>
                </a:moveTo>
                <a:lnTo>
                  <a:pt x="0" y="349"/>
                </a:lnTo>
                <a:lnTo>
                  <a:pt x="0" y="187"/>
                </a:lnTo>
                <a:lnTo>
                  <a:pt x="0" y="114"/>
                </a:lnTo>
                <a:cubicBezTo>
                  <a:pt x="680" y="103"/>
                  <a:pt x="3358" y="137"/>
                  <a:pt x="4082" y="118"/>
                </a:cubicBezTo>
                <a:lnTo>
                  <a:pt x="4345" y="0"/>
                </a:lnTo>
                <a:lnTo>
                  <a:pt x="5623" y="6"/>
                </a:lnTo>
                <a:lnTo>
                  <a:pt x="5626" y="34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未知"/>
          <p:cNvSpPr>
            <a:spLocks/>
          </p:cNvSpPr>
          <p:nvPr/>
        </p:nvSpPr>
        <p:spPr bwMode="auto">
          <a:xfrm>
            <a:off x="6721475" y="6073775"/>
            <a:ext cx="2366963" cy="139700"/>
          </a:xfrm>
          <a:custGeom>
            <a:avLst/>
            <a:gdLst>
              <a:gd name="T0" fmla="*/ 0 w 1491"/>
              <a:gd name="T1" fmla="*/ 2147483647 h 88"/>
              <a:gd name="T2" fmla="*/ 2147483647 w 1491"/>
              <a:gd name="T3" fmla="*/ 0 h 88"/>
              <a:gd name="T4" fmla="*/ 2147483647 w 1491"/>
              <a:gd name="T5" fmla="*/ 0 h 88"/>
              <a:gd name="T6" fmla="*/ 2147483647 w 1491"/>
              <a:gd name="T7" fmla="*/ 2147483647 h 88"/>
              <a:gd name="T8" fmla="*/ 2147483647 w 1491"/>
              <a:gd name="T9" fmla="*/ 2147483647 h 88"/>
              <a:gd name="T10" fmla="*/ 2147483647 w 1491"/>
              <a:gd name="T11" fmla="*/ 2147483647 h 88"/>
              <a:gd name="T12" fmla="*/ 0 w 1491"/>
              <a:gd name="T13" fmla="*/ 2147483647 h 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91" h="88">
                <a:moveTo>
                  <a:pt x="0" y="84"/>
                </a:moveTo>
                <a:lnTo>
                  <a:pt x="223" y="0"/>
                </a:lnTo>
                <a:lnTo>
                  <a:pt x="1491" y="0"/>
                </a:lnTo>
                <a:lnTo>
                  <a:pt x="1488" y="60"/>
                </a:lnTo>
                <a:lnTo>
                  <a:pt x="383" y="59"/>
                </a:lnTo>
                <a:lnTo>
                  <a:pt x="273" y="88"/>
                </a:lnTo>
                <a:lnTo>
                  <a:pt x="0" y="84"/>
                </a:lnTo>
                <a:close/>
              </a:path>
            </a:pathLst>
          </a:custGeom>
          <a:solidFill>
            <a:srgbClr val="FFFFFF">
              <a:alpha val="2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未知" descr="Dark upward diagonal"/>
          <p:cNvSpPr>
            <a:spLocks/>
          </p:cNvSpPr>
          <p:nvPr/>
        </p:nvSpPr>
        <p:spPr bwMode="auto">
          <a:xfrm>
            <a:off x="85725" y="76200"/>
            <a:ext cx="8977313" cy="500063"/>
          </a:xfrm>
          <a:custGeom>
            <a:avLst/>
            <a:gdLst>
              <a:gd name="T0" fmla="*/ 0 w 5655"/>
              <a:gd name="T1" fmla="*/ 2147483647 h 315"/>
              <a:gd name="T2" fmla="*/ 2147483647 w 5655"/>
              <a:gd name="T3" fmla="*/ 0 h 315"/>
              <a:gd name="T4" fmla="*/ 2147483647 w 5655"/>
              <a:gd name="T5" fmla="*/ 2147483647 h 315"/>
              <a:gd name="T6" fmla="*/ 2147483647 w 5655"/>
              <a:gd name="T7" fmla="*/ 2147483647 h 315"/>
              <a:gd name="T8" fmla="*/ 2147483647 w 5655"/>
              <a:gd name="T9" fmla="*/ 2147483647 h 315"/>
              <a:gd name="T10" fmla="*/ 0 w 5655"/>
              <a:gd name="T11" fmla="*/ 2147483647 h 3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pct70">
            <a:fgClr>
              <a:schemeClr val="bg1">
                <a:lumMod val="75000"/>
              </a:schemeClr>
            </a:fgClr>
            <a:bgClr>
              <a:schemeClr val="tx1"/>
            </a:bgClr>
          </a:pattFill>
          <a:ln>
            <a:noFill/>
          </a:ln>
          <a:effectLst/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6525" y="6618288"/>
            <a:ext cx="8931275" cy="1635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5725" y="609600"/>
            <a:ext cx="8982075" cy="1857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4717504"/>
            <a:ext cx="149701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17504"/>
            <a:ext cx="1566606" cy="14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50" descr="wate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auto">
          <a:xfrm rot="786797">
            <a:off x="6726238" y="-374650"/>
            <a:ext cx="2417762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676400" y="1828800"/>
            <a:ext cx="6019800" cy="1470025"/>
          </a:xfrm>
        </p:spPr>
        <p:txBody>
          <a:bodyPr/>
          <a:lstStyle>
            <a:lvl1pPr algn="r"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74540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492" cy="6508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308" y="1295456"/>
            <a:ext cx="8229600" cy="490378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F75DB-F064-44C6-AF79-615F25A5E16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2213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3AD3E-098E-4D18-980E-D15CD324A12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574413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038600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280CA-54B9-4880-9CDB-0442001E6B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84000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DA3AF-769F-4009-BBAF-317CCD329F8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84014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93065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8850" y="1219200"/>
            <a:ext cx="3932238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7DCF2-21FC-4489-A13F-05A8E4BC54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32030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ECF0-7A98-4929-A6A8-6624379DCC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6450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45CF8-4140-4282-BC75-28BDA73BD8B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060980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16D7-9A53-45AF-90E5-5A37331E50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60324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6D781-7478-44AC-A508-B7DEAA590A6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064939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E2089-4148-4F0D-AEDE-A95EA2CF5E4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970733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29083-8CE7-4043-919E-1CFE6838928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184230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4F367-03D6-48E5-B83E-4CFFAF324A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02696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6C690-5971-48F7-9503-7DAD4E34F3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65889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56D60-9DB9-4AA8-A4E0-F1B3D42BE5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42046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2EC64-449D-4F21-A237-F3B5F96F67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3688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62065-E55B-42B4-BEF3-D6ADD3C1F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50921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1657350" y="152400"/>
            <a:ext cx="725805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0152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Calibri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FAF8B4E-097B-4FA8-ACA1-8E01326FE1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031" name="Picture 50" descr="wat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auto">
          <a:xfrm rot="786797">
            <a:off x="6726238" y="-374650"/>
            <a:ext cx="2417762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oup 8"/>
          <p:cNvGrpSpPr>
            <a:grpSpLocks noChangeAspect="1"/>
          </p:cNvGrpSpPr>
          <p:nvPr/>
        </p:nvGrpSpPr>
        <p:grpSpPr bwMode="auto">
          <a:xfrm>
            <a:off x="0" y="6218238"/>
            <a:ext cx="1295400" cy="622300"/>
            <a:chOff x="0" y="0"/>
            <a:chExt cx="1475" cy="694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 userDrawn="1"/>
          </p:nvGraphicFramePr>
          <p:xfrm>
            <a:off x="695" y="0"/>
            <a:ext cx="780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1" r:id="rId17" imgW="3646321" imgH="3931376" progId="">
                    <p:embed/>
                  </p:oleObj>
                </mc:Choice>
                <mc:Fallback>
                  <p:oleObj r:id="rId17" imgW="3646321" imgH="3931376" progId="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11470"/>
                        <a:stretch>
                          <a:fillRect/>
                        </a:stretch>
                      </p:blipFill>
                      <p:spPr bwMode="auto">
                        <a:xfrm>
                          <a:off x="695" y="0"/>
                          <a:ext cx="780" cy="692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4" name="Object 10"/>
            <p:cNvGraphicFramePr>
              <a:graphicFrameLocks noChangeAspect="1"/>
            </p:cNvGraphicFramePr>
            <p:nvPr userDrawn="1"/>
          </p:nvGraphicFramePr>
          <p:xfrm>
            <a:off x="0" y="0"/>
            <a:ext cx="737" cy="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2" r:id="rId19" imgW="2575783" imgH="2545301" progId="">
                    <p:embed/>
                  </p:oleObj>
                </mc:Choice>
                <mc:Fallback>
                  <p:oleObj r:id="rId19" imgW="2575783" imgH="2545301" progId="">
                    <p:embed/>
                    <p:pic>
                      <p:nvPicPr>
                        <p:cNvPr id="0" name="Picture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737" cy="694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黑体" pitchFamily="49" charset="-122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黑体" pitchFamily="49" charset="-122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黑体" pitchFamily="49" charset="-122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黑体" pitchFamily="49" charset="-122"/>
          <a:ea typeface="黑体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黑体" pitchFamily="49" charset="-122"/>
          <a:ea typeface="黑体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黑体" pitchFamily="49" charset="-122"/>
          <a:ea typeface="黑体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黑体" pitchFamily="49" charset="-122"/>
          <a:ea typeface="黑体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黑体" pitchFamily="49" charset="-122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01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28850"/>
            <a:ext cx="5791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logo-ACCP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867400"/>
            <a:ext cx="762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772400" y="6477000"/>
            <a:ext cx="12954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100" b="0" smtClean="0">
                <a:latin typeface="Arial Black" pitchFamily="34" charset="0"/>
              </a:rPr>
              <a:t>ACCP  V4.0</a:t>
            </a:r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0" y="0"/>
            <a:ext cx="533400" cy="6858000"/>
          </a:xfrm>
          <a:prstGeom prst="rect">
            <a:avLst/>
          </a:prstGeom>
          <a:gradFill rotWithShape="0">
            <a:gsLst>
              <a:gs pos="0">
                <a:srgbClr val="9966FF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algn="ctr" eaLnBrk="1" hangingPunct="1">
              <a:defRPr/>
            </a:pPr>
            <a:endParaRPr lang="zh-CN" altLang="en-US" sz="1800" b="0" smtClean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pic>
        <p:nvPicPr>
          <p:cNvPr id="2055" name="Picture 7" descr="封面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45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ransition>
    <p:fade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CC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CC"/>
          </a:solidFill>
          <a:latin typeface="Arial" pitchFamily="34" charset="0"/>
          <a:ea typeface="黑体" pitchFamily="49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CC"/>
          </a:solidFill>
          <a:latin typeface="Arial" pitchFamily="34" charset="0"/>
          <a:ea typeface="黑体" pitchFamily="49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CC"/>
          </a:solidFill>
          <a:latin typeface="Arial" pitchFamily="34" charset="0"/>
          <a:ea typeface="黑体" pitchFamily="49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CC"/>
          </a:solidFill>
          <a:latin typeface="Arial" pitchFamily="34" charset="0"/>
          <a:ea typeface="黑体" pitchFamily="49" charset="-122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CC"/>
          </a:solidFill>
          <a:latin typeface="Arial" pitchFamily="34" charset="0"/>
          <a:ea typeface="黑体" pitchFamily="49" charset="-122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CC"/>
          </a:solidFill>
          <a:latin typeface="Arial" pitchFamily="34" charset="0"/>
          <a:ea typeface="黑体" pitchFamily="49" charset="-122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CC"/>
          </a:solidFill>
          <a:latin typeface="Arial" pitchFamily="34" charset="0"/>
          <a:ea typeface="黑体" pitchFamily="49" charset="-122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CC"/>
          </a:solidFill>
          <a:latin typeface="Arial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CC"/>
        </a:buClr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00CC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00CC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lu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未知" descr="밝은 수평선"/>
          <p:cNvSpPr>
            <a:spLocks/>
          </p:cNvSpPr>
          <p:nvPr/>
        </p:nvSpPr>
        <p:spPr bwMode="auto">
          <a:xfrm>
            <a:off x="-11113" y="476250"/>
            <a:ext cx="9166226" cy="431800"/>
          </a:xfrm>
          <a:custGeom>
            <a:avLst/>
            <a:gdLst>
              <a:gd name="T0" fmla="*/ 0 w 5778"/>
              <a:gd name="T1" fmla="*/ 2147483647 h 816"/>
              <a:gd name="T2" fmla="*/ 2147483647 w 5778"/>
              <a:gd name="T3" fmla="*/ 2147483647 h 816"/>
              <a:gd name="T4" fmla="*/ 2147483647 w 5778"/>
              <a:gd name="T5" fmla="*/ 2147483647 h 816"/>
              <a:gd name="T6" fmla="*/ 2147483647 w 5778"/>
              <a:gd name="T7" fmla="*/ 2147483647 h 816"/>
              <a:gd name="T8" fmla="*/ 2147483647 w 5778"/>
              <a:gd name="T9" fmla="*/ 2147483647 h 816"/>
              <a:gd name="T10" fmla="*/ 2147483647 w 5778"/>
              <a:gd name="T11" fmla="*/ 2147483647 h 816"/>
              <a:gd name="T12" fmla="*/ 2147483647 w 5778"/>
              <a:gd name="T13" fmla="*/ 0 h 816"/>
              <a:gd name="T14" fmla="*/ 2147483647 w 5778"/>
              <a:gd name="T15" fmla="*/ 0 h 816"/>
              <a:gd name="T16" fmla="*/ 0 w 5778"/>
              <a:gd name="T17" fmla="*/ 2147483647 h 8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8" h="816">
                <a:moveTo>
                  <a:pt x="0" y="666"/>
                </a:moveTo>
                <a:lnTo>
                  <a:pt x="1632" y="666"/>
                </a:lnTo>
                <a:lnTo>
                  <a:pt x="1632" y="816"/>
                </a:lnTo>
                <a:lnTo>
                  <a:pt x="5202" y="816"/>
                </a:lnTo>
                <a:lnTo>
                  <a:pt x="5202" y="594"/>
                </a:lnTo>
                <a:lnTo>
                  <a:pt x="5778" y="594"/>
                </a:lnTo>
                <a:lnTo>
                  <a:pt x="5778" y="0"/>
                </a:lnTo>
                <a:lnTo>
                  <a:pt x="6" y="0"/>
                </a:lnTo>
                <a:lnTo>
                  <a:pt x="0" y="666"/>
                </a:lnTo>
                <a:close/>
              </a:path>
            </a:pathLst>
          </a:custGeom>
          <a:blipFill dpi="0" rotWithShape="0">
            <a:blip r:embed="rId14">
              <a:alphaModFix amt="35000"/>
            </a:blip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6" name="未知"/>
          <p:cNvSpPr>
            <a:spLocks/>
          </p:cNvSpPr>
          <p:nvPr/>
        </p:nvSpPr>
        <p:spPr bwMode="auto">
          <a:xfrm>
            <a:off x="0" y="0"/>
            <a:ext cx="9172575" cy="692150"/>
          </a:xfrm>
          <a:custGeom>
            <a:avLst/>
            <a:gdLst>
              <a:gd name="T0" fmla="*/ 0 w 5778"/>
              <a:gd name="T1" fmla="*/ 2147483647 h 612"/>
              <a:gd name="T2" fmla="*/ 2147483647 w 5778"/>
              <a:gd name="T3" fmla="*/ 0 h 612"/>
              <a:gd name="T4" fmla="*/ 2147483647 w 5778"/>
              <a:gd name="T5" fmla="*/ 2147483647 h 612"/>
              <a:gd name="T6" fmla="*/ 2147483647 w 5778"/>
              <a:gd name="T7" fmla="*/ 2147483647 h 612"/>
              <a:gd name="T8" fmla="*/ 2147483647 w 5778"/>
              <a:gd name="T9" fmla="*/ 2147483647 h 612"/>
              <a:gd name="T10" fmla="*/ 0 w 5778"/>
              <a:gd name="T11" fmla="*/ 2147483647 h 612"/>
              <a:gd name="T12" fmla="*/ 0 w 5778"/>
              <a:gd name="T13" fmla="*/ 2147483647 h 6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78" h="612">
                <a:moveTo>
                  <a:pt x="0" y="24"/>
                </a:moveTo>
                <a:lnTo>
                  <a:pt x="5778" y="0"/>
                </a:lnTo>
                <a:lnTo>
                  <a:pt x="5772" y="564"/>
                </a:lnTo>
                <a:lnTo>
                  <a:pt x="4181" y="564"/>
                </a:lnTo>
                <a:lnTo>
                  <a:pt x="4181" y="612"/>
                </a:lnTo>
                <a:lnTo>
                  <a:pt x="0" y="600"/>
                </a:lnTo>
                <a:lnTo>
                  <a:pt x="0" y="24"/>
                </a:lnTo>
                <a:close/>
              </a:path>
            </a:pathLst>
          </a:custGeom>
          <a:solidFill>
            <a:srgbClr val="0291B1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51938" cy="692150"/>
          </a:xfrm>
          <a:prstGeom prst="rect">
            <a:avLst/>
          </a:prstGeom>
          <a:gradFill rotWithShape="1">
            <a:gsLst>
              <a:gs pos="0">
                <a:srgbClr val="00BEFC">
                  <a:alpha val="79999"/>
                </a:srgbClr>
              </a:gs>
              <a:gs pos="100000">
                <a:srgbClr val="00608A">
                  <a:alpha val="7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508625" y="142875"/>
            <a:ext cx="34004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algn="r">
              <a:defRPr/>
            </a:pPr>
            <a:r>
              <a:rPr lang="zh-CN" altLang="en-US" sz="1800" b="0" smtClean="0">
                <a:solidFill>
                  <a:srgbClr val="DDDDDD"/>
                </a:solidFill>
                <a:latin typeface="HY견고딕" pitchFamily="2" charset="-127"/>
                <a:ea typeface="华文行楷" pitchFamily="2" charset="-122"/>
              </a:rPr>
              <a:t>信息工程学院</a:t>
            </a:r>
            <a:endParaRPr lang="zh-CN" altLang="en-US" sz="1800" smtClean="0">
              <a:solidFill>
                <a:srgbClr val="FF6600"/>
              </a:solidFill>
              <a:latin typeface="Arial Black" pitchFamily="34" charset="0"/>
              <a:ea typeface="华文行楷" pitchFamily="2" charset="-122"/>
            </a:endParaRP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904875" y="-20638"/>
            <a:ext cx="7327900" cy="6858001"/>
            <a:chOff x="0" y="0"/>
            <a:chExt cx="4616" cy="4324"/>
          </a:xfrm>
        </p:grpSpPr>
        <p:sp>
          <p:nvSpPr>
            <p:cNvPr id="3082" name="Line 8"/>
            <p:cNvSpPr>
              <a:spLocks noChangeShapeType="1"/>
            </p:cNvSpPr>
            <p:nvPr/>
          </p:nvSpPr>
          <p:spPr bwMode="auto">
            <a:xfrm>
              <a:off x="0" y="4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27058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3" name="Line 9"/>
            <p:cNvSpPr>
              <a:spLocks noChangeShapeType="1"/>
            </p:cNvSpPr>
            <p:nvPr/>
          </p:nvSpPr>
          <p:spPr bwMode="auto">
            <a:xfrm>
              <a:off x="1060" y="2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27058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4" name="Line 10"/>
            <p:cNvSpPr>
              <a:spLocks noChangeShapeType="1"/>
            </p:cNvSpPr>
            <p:nvPr/>
          </p:nvSpPr>
          <p:spPr bwMode="auto">
            <a:xfrm>
              <a:off x="3614" y="0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27058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5" name="Line 11"/>
            <p:cNvSpPr>
              <a:spLocks noChangeShapeType="1"/>
            </p:cNvSpPr>
            <p:nvPr/>
          </p:nvSpPr>
          <p:spPr bwMode="auto">
            <a:xfrm>
              <a:off x="3854" y="0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27058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4046" y="0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27058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>
              <a:off x="4616" y="0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27058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80" name="Text Box 14"/>
          <p:cNvSpPr txBox="1">
            <a:spLocks noChangeArrowheads="1"/>
          </p:cNvSpPr>
          <p:nvPr/>
        </p:nvSpPr>
        <p:spPr bwMode="auto">
          <a:xfrm>
            <a:off x="5292725" y="0"/>
            <a:ext cx="367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zh-CN" altLang="en-US" sz="2400" b="0" smtClean="0"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081" name="Text Box 15"/>
          <p:cNvSpPr txBox="1">
            <a:spLocks noChangeArrowheads="1"/>
          </p:cNvSpPr>
          <p:nvPr userDrawn="1"/>
        </p:nvSpPr>
        <p:spPr bwMode="auto">
          <a:xfrm>
            <a:off x="431800" y="152400"/>
            <a:ext cx="4500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局域网技术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ransition>
    <p:fade/>
  </p:transition>
  <p:txStyles>
    <p:titleStyle>
      <a:lvl1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ulim" pitchFamily="34" charset="-127"/>
          <a:ea typeface="宋体" pitchFamily="2" charset="-122"/>
        </a:defRPr>
      </a:lvl2pPr>
      <a:lvl3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ulim" pitchFamily="34" charset="-127"/>
          <a:ea typeface="宋体" pitchFamily="2" charset="-122"/>
        </a:defRPr>
      </a:lvl3pPr>
      <a:lvl4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ulim" pitchFamily="34" charset="-127"/>
          <a:ea typeface="宋体" pitchFamily="2" charset="-122"/>
        </a:defRPr>
      </a:lvl4pPr>
      <a:lvl5pPr algn="l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ulim" pitchFamily="34" charset="-127"/>
          <a:ea typeface="宋体" pitchFamily="2" charset="-122"/>
        </a:defRPr>
      </a:lvl5pPr>
      <a:lvl6pPr marL="4572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ulim" pitchFamily="34" charset="-127"/>
          <a:ea typeface="宋体" pitchFamily="2" charset="-122"/>
        </a:defRPr>
      </a:lvl6pPr>
      <a:lvl7pPr marL="9144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ulim" pitchFamily="34" charset="-127"/>
          <a:ea typeface="宋体" pitchFamily="2" charset="-122"/>
        </a:defRPr>
      </a:lvl7pPr>
      <a:lvl8pPr marL="13716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ulim" pitchFamily="34" charset="-127"/>
          <a:ea typeface="宋体" pitchFamily="2" charset="-122"/>
        </a:defRPr>
      </a:lvl8pPr>
      <a:lvl9pPr marL="1828800" algn="l" rtl="0" fontAlgn="base" latinLnBrk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Gulim" pitchFamily="34" charset="-127"/>
          <a:ea typeface="宋体" pitchFamily="2" charset="-122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£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£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0" y="0"/>
            <a:chExt cx="1455" cy="425"/>
          </a:xfrm>
        </p:grpSpPr>
        <p:sp>
          <p:nvSpPr>
            <p:cNvPr id="4114" name="未知"/>
            <p:cNvSpPr>
              <a:spLocks/>
            </p:cNvSpPr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" name="未知"/>
            <p:cNvSpPr>
              <a:spLocks/>
            </p:cNvSpPr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" name="未知"/>
            <p:cNvSpPr>
              <a:spLocks/>
            </p:cNvSpPr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" name="未知"/>
            <p:cNvSpPr>
              <a:spLocks/>
            </p:cNvSpPr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" name="未知"/>
            <p:cNvSpPr>
              <a:spLocks/>
            </p:cNvSpPr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" name="未知"/>
            <p:cNvSpPr>
              <a:spLocks/>
            </p:cNvSpPr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" name="未知"/>
            <p:cNvSpPr>
              <a:spLocks/>
            </p:cNvSpPr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1" name="未知"/>
            <p:cNvSpPr>
              <a:spLocks/>
            </p:cNvSpPr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" name="未知"/>
            <p:cNvSpPr>
              <a:spLocks/>
            </p:cNvSpPr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3" name="未知"/>
            <p:cNvSpPr>
              <a:spLocks/>
            </p:cNvSpPr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" name="未知"/>
            <p:cNvSpPr>
              <a:spLocks/>
            </p:cNvSpPr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5" name="未知"/>
            <p:cNvSpPr>
              <a:spLocks/>
            </p:cNvSpPr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" name="未知"/>
            <p:cNvSpPr>
              <a:spLocks/>
            </p:cNvSpPr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" name="未知"/>
            <p:cNvSpPr>
              <a:spLocks/>
            </p:cNvSpPr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" name="未知"/>
            <p:cNvSpPr>
              <a:spLocks/>
            </p:cNvSpPr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" name="未知"/>
            <p:cNvSpPr>
              <a:spLocks/>
            </p:cNvSpPr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99" name="未知"/>
          <p:cNvSpPr>
            <a:spLocks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2147483647 w 5651"/>
              <a:gd name="T1" fmla="*/ 2147483647 h 198"/>
              <a:gd name="T2" fmla="*/ 2147483647 w 5651"/>
              <a:gd name="T3" fmla="*/ 2147483647 h 198"/>
              <a:gd name="T4" fmla="*/ 2147483647 w 5651"/>
              <a:gd name="T5" fmla="*/ 2147483647 h 198"/>
              <a:gd name="T6" fmla="*/ 2147483647 w 5651"/>
              <a:gd name="T7" fmla="*/ 2147483647 h 198"/>
              <a:gd name="T8" fmla="*/ 2147483647 w 5651"/>
              <a:gd name="T9" fmla="*/ 2147483647 h 198"/>
              <a:gd name="T10" fmla="*/ 0 w 5651"/>
              <a:gd name="T11" fmla="*/ 0 h 198"/>
              <a:gd name="T12" fmla="*/ 2147483647 w 5651"/>
              <a:gd name="T13" fmla="*/ 2147483647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0" name="未知"/>
          <p:cNvSpPr>
            <a:spLocks/>
          </p:cNvSpPr>
          <p:nvPr/>
        </p:nvSpPr>
        <p:spPr bwMode="auto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2147483647 h 176"/>
              <a:gd name="T2" fmla="*/ 2147483647 w 5650"/>
              <a:gd name="T3" fmla="*/ 2147483647 h 176"/>
              <a:gd name="T4" fmla="*/ 2147483647 w 5650"/>
              <a:gd name="T5" fmla="*/ 2147483647 h 176"/>
              <a:gd name="T6" fmla="*/ 2147483647 w 5650"/>
              <a:gd name="T7" fmla="*/ 2147483647 h 176"/>
              <a:gd name="T8" fmla="*/ 2147483647 w 5650"/>
              <a:gd name="T9" fmla="*/ 2147483647 h 176"/>
              <a:gd name="T10" fmla="*/ 0 w 5650"/>
              <a:gd name="T11" fmla="*/ 0 h 176"/>
              <a:gd name="T12" fmla="*/ 0 w 5650"/>
              <a:gd name="T13" fmla="*/ 2147483647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4101" name="未知" descr="Dark upward diagonal"/>
          <p:cNvSpPr>
            <a:spLocks/>
          </p:cNvSpPr>
          <p:nvPr/>
        </p:nvSpPr>
        <p:spPr bwMode="auto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2147483647 w 5639"/>
              <a:gd name="T3" fmla="*/ 0 h 113"/>
              <a:gd name="T4" fmla="*/ 2147483647 w 5639"/>
              <a:gd name="T5" fmla="*/ 2147483647 h 113"/>
              <a:gd name="T6" fmla="*/ 2147483647 w 5639"/>
              <a:gd name="T7" fmla="*/ 2147483647 h 113"/>
              <a:gd name="T8" fmla="*/ 0 w 5639"/>
              <a:gd name="T9" fmla="*/ 2147483647 h 113"/>
              <a:gd name="T10" fmla="*/ 0 w 5639"/>
              <a:gd name="T11" fmla="*/ 0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13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/>
          <a:lstStyle/>
          <a:p>
            <a:endParaRPr lang="zh-CN" altLang="en-US"/>
          </a:p>
        </p:txBody>
      </p:sp>
      <p:sp>
        <p:nvSpPr>
          <p:cNvPr id="4102" name="未知"/>
          <p:cNvSpPr>
            <a:spLocks/>
          </p:cNvSpPr>
          <p:nvPr/>
        </p:nvSpPr>
        <p:spPr bwMode="auto">
          <a:xfrm>
            <a:off x="92075" y="307975"/>
            <a:ext cx="8955088" cy="938213"/>
          </a:xfrm>
          <a:custGeom>
            <a:avLst/>
            <a:gdLst>
              <a:gd name="T0" fmla="*/ 2147483647 w 5446"/>
              <a:gd name="T1" fmla="*/ 0 h 531"/>
              <a:gd name="T2" fmla="*/ 0 w 5446"/>
              <a:gd name="T3" fmla="*/ 0 h 531"/>
              <a:gd name="T4" fmla="*/ 2147483647 w 5446"/>
              <a:gd name="T5" fmla="*/ 2147483647 h 531"/>
              <a:gd name="T6" fmla="*/ 2147483647 w 5446"/>
              <a:gd name="T7" fmla="*/ 2147483647 h 531"/>
              <a:gd name="T8" fmla="*/ 2147483647 w 5446"/>
              <a:gd name="T9" fmla="*/ 2147483647 h 531"/>
              <a:gd name="T10" fmla="*/ 2147483647 w 5446"/>
              <a:gd name="T11" fmla="*/ 2147483647 h 531"/>
              <a:gd name="T12" fmla="*/ 2147483647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3" name="未知"/>
          <p:cNvSpPr>
            <a:spLocks/>
          </p:cNvSpPr>
          <p:nvPr/>
        </p:nvSpPr>
        <p:spPr bwMode="auto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39000">
                <a:schemeClr val="bg1">
                  <a:lumMod val="75000"/>
                </a:schemeClr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104" name="Rectangle 24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4105" name="未知"/>
          <p:cNvSpPr>
            <a:spLocks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147483647 h 33"/>
              <a:gd name="T2" fmla="*/ 2147483647 w 1358"/>
              <a:gd name="T3" fmla="*/ 0 h 33"/>
              <a:gd name="T4" fmla="*/ 2147483647 w 1358"/>
              <a:gd name="T5" fmla="*/ 2147483647 h 33"/>
              <a:gd name="T6" fmla="*/ 2147483647 w 1358"/>
              <a:gd name="T7" fmla="*/ 2147483647 h 33"/>
              <a:gd name="T8" fmla="*/ 0 w 1358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80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9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311900"/>
            <a:ext cx="1712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a typeface="+mj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30763" y="6323013"/>
            <a:ext cx="23114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a typeface="+mj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4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a typeface="+mj-ea"/>
              </a:defRPr>
            </a:lvl1pPr>
          </a:lstStyle>
          <a:p>
            <a:pPr>
              <a:defRPr/>
            </a:pPr>
            <a:fld id="{92C7A593-A745-45D0-882A-773BB49E81B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112" name="Rectangle 32"/>
          <p:cNvSpPr>
            <a:spLocks noChangeArrowheads="1"/>
          </p:cNvSpPr>
          <p:nvPr/>
        </p:nvSpPr>
        <p:spPr bwMode="auto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29803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5153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9088"/>
            <a:ext cx="82296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pic>
        <p:nvPicPr>
          <p:cNvPr id="37" name="Picture 9"/>
          <p:cNvPicPr>
            <a:picLocks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92" y="430686"/>
            <a:ext cx="536400" cy="5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0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388" y="434950"/>
            <a:ext cx="536400" cy="5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50" descr="wat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auto">
          <a:xfrm rot="3019900">
            <a:off x="6626340" y="113748"/>
            <a:ext cx="2417762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47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j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j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j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0000"/>
          </a:solidFill>
          <a:latin typeface="+mj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latin typeface="+mj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latin typeface="+mj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latin typeface="+mj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latin typeface="+mj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23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5" Type="http://schemas.openxmlformats.org/officeDocument/2006/relationships/image" Target="../media/image20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2356431"/>
            <a:ext cx="7391400" cy="127347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002060"/>
                </a:solidFill>
              </a:rPr>
              <a:t>——</a:t>
            </a:r>
            <a:r>
              <a:rPr lang="zh-CN" altLang="en-US" sz="3600" dirty="0" smtClean="0">
                <a:solidFill>
                  <a:srgbClr val="002060"/>
                </a:solidFill>
              </a:rPr>
              <a:t>算法与程序设计之</a:t>
            </a:r>
            <a:r>
              <a:rPr lang="zh-CN" altLang="en-US" sz="3600" dirty="0" smtClean="0">
                <a:solidFill>
                  <a:srgbClr val="FF0000"/>
                </a:solidFill>
              </a:rPr>
              <a:t>插入排序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4294967295"/>
          </p:nvPr>
        </p:nvSpPr>
        <p:spPr>
          <a:xfrm flipH="1">
            <a:off x="5508104" y="4687416"/>
            <a:ext cx="3635896" cy="169391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</a:rPr>
              <a:t>西北农林科技大学</a:t>
            </a:r>
            <a:endParaRPr lang="en-US" altLang="zh-CN" sz="2800" dirty="0" smtClean="0">
              <a:solidFill>
                <a:schemeClr val="bg1">
                  <a:lumMod val="75000"/>
                </a:schemeClr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</a:rPr>
              <a:t>信息工程学院</a:t>
            </a:r>
            <a:r>
              <a:rPr lang="en-US" altLang="zh-CN" sz="28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</a:rPr>
              <a:t>  </a:t>
            </a:r>
          </a:p>
          <a:p>
            <a:pPr marL="0" indent="0" eaLnBrk="1" hangingPunct="1">
              <a:buFontTx/>
              <a:buNone/>
              <a:defRPr/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 pitchFamily="18" charset="0"/>
              </a:rPr>
              <a:t>张晶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55576" y="1340768"/>
            <a:ext cx="82089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BB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CC3300"/>
                </a:solidFill>
                <a:latin typeface="黑体" pitchFamily="49" charset="-122"/>
                <a:ea typeface="黑体" pitchFamily="49" charset="-122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r>
              <a:rPr lang="zh-CN" altLang="en-US" sz="6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大学计算机基础（甲）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6165304"/>
            <a:ext cx="63230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zh-CN" altLang="en-US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基于</a:t>
            </a:r>
            <a:r>
              <a:rPr lang="en-US" altLang="zh-CN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BOPPPS</a:t>
            </a:r>
            <a:r>
              <a:rPr lang="zh-CN" altLang="en-US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模式教学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785883" cy="780678"/>
          </a:xfrm>
          <a:prstGeom prst="rect">
            <a:avLst/>
          </a:prstGeom>
          <a:pattFill prst="pct70">
            <a:fgClr>
              <a:schemeClr val="bg1"/>
            </a:fgClr>
            <a:bgClr>
              <a:schemeClr val="tx1"/>
            </a:bgClr>
          </a:pattFill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786196"/>
              </p:ext>
            </p:extLst>
          </p:nvPr>
        </p:nvGraphicFramePr>
        <p:xfrm>
          <a:off x="550473" y="1066862"/>
          <a:ext cx="2345172" cy="4365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2586"/>
                <a:gridCol w="1172586"/>
              </a:tblGrid>
              <a:tr h="7275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插入排序算法过程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 bwMode="auto">
          <a:xfrm>
            <a:off x="1752674" y="1088361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5046490" y="1700808"/>
            <a:ext cx="1142971" cy="681904"/>
          </a:xfrm>
          <a:prstGeom prst="roundRect">
            <a:avLst/>
          </a:prstGeom>
          <a:solidFill>
            <a:srgbClr val="6CD92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6370495" y="1700808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7742059" y="1700808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569096" y="272365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10.88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6934569" y="2711782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>
            <a:off x="152516" y="5381277"/>
            <a:ext cx="8838968" cy="0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直接连接符 13"/>
          <p:cNvCxnSpPr/>
          <p:nvPr/>
        </p:nvCxnSpPr>
        <p:spPr bwMode="auto">
          <a:xfrm rot="10800000">
            <a:off x="4745457" y="990664"/>
            <a:ext cx="0" cy="4419484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椭圆 14"/>
          <p:cNvSpPr/>
          <p:nvPr/>
        </p:nvSpPr>
        <p:spPr bwMode="auto">
          <a:xfrm>
            <a:off x="3362010" y="1059798"/>
            <a:ext cx="1277007" cy="609584"/>
          </a:xfrm>
          <a:prstGeom prst="ellipse">
            <a:avLst/>
          </a:prstGeom>
          <a:solidFill>
            <a:srgbClr val="C9A6E4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有序</a:t>
            </a:r>
          </a:p>
        </p:txBody>
      </p:sp>
      <p:sp>
        <p:nvSpPr>
          <p:cNvPr id="16" name="椭圆 15"/>
          <p:cNvSpPr/>
          <p:nvPr/>
        </p:nvSpPr>
        <p:spPr bwMode="auto">
          <a:xfrm>
            <a:off x="4904517" y="1066862"/>
            <a:ext cx="1277007" cy="60958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待排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3316053" y="4765950"/>
            <a:ext cx="1429403" cy="609584"/>
          </a:xfrm>
          <a:prstGeom prst="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第一次</a:t>
            </a:r>
          </a:p>
        </p:txBody>
      </p:sp>
      <p:cxnSp>
        <p:nvCxnSpPr>
          <p:cNvPr id="12" name="直接箭头连接符 11"/>
          <p:cNvCxnSpPr>
            <a:stCxn id="5" idx="1"/>
            <a:endCxn id="4" idx="3"/>
          </p:cNvCxnSpPr>
          <p:nvPr/>
        </p:nvCxnSpPr>
        <p:spPr bwMode="auto">
          <a:xfrm flipH="1" flipV="1">
            <a:off x="2895645" y="1429313"/>
            <a:ext cx="2150845" cy="612447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椭圆 9"/>
          <p:cNvSpPr/>
          <p:nvPr/>
        </p:nvSpPr>
        <p:spPr bwMode="auto">
          <a:xfrm>
            <a:off x="4120497" y="1628800"/>
            <a:ext cx="784020" cy="692292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黑体" pitchFamily="49" charset="-122"/>
              </a:rPr>
              <a:t>小</a:t>
            </a:r>
          </a:p>
        </p:txBody>
      </p:sp>
      <p:sp>
        <p:nvSpPr>
          <p:cNvPr id="17" name="圆角矩形 16"/>
          <p:cNvSpPr/>
          <p:nvPr/>
        </p:nvSpPr>
        <p:spPr bwMode="auto">
          <a:xfrm>
            <a:off x="762099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2087697" y="571494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3429029" y="571494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4800593" y="571494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6172157" y="571494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10.88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7537630" y="570306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2087697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37" name="圆角矩形 36"/>
          <p:cNvSpPr/>
          <p:nvPr/>
        </p:nvSpPr>
        <p:spPr bwMode="auto">
          <a:xfrm>
            <a:off x="5030078" y="3937486"/>
            <a:ext cx="797562" cy="4320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800" dirty="0">
                <a:solidFill>
                  <a:schemeClr val="bg2"/>
                </a:solidFill>
              </a:rPr>
              <a:t>11.19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38" name="燕尾形 37"/>
          <p:cNvSpPr/>
          <p:nvPr/>
        </p:nvSpPr>
        <p:spPr bwMode="auto">
          <a:xfrm>
            <a:off x="5902595" y="4009494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9" name="圆角矩形 38"/>
          <p:cNvSpPr/>
          <p:nvPr/>
        </p:nvSpPr>
        <p:spPr bwMode="auto">
          <a:xfrm>
            <a:off x="4800593" y="3717032"/>
            <a:ext cx="4343407" cy="1567348"/>
          </a:xfrm>
          <a:prstGeom prst="roundRect">
            <a:avLst/>
          </a:prstGeom>
          <a:noFill/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40" name="圆角矩形 39"/>
          <p:cNvSpPr/>
          <p:nvPr/>
        </p:nvSpPr>
        <p:spPr bwMode="auto">
          <a:xfrm>
            <a:off x="6236452" y="3937486"/>
            <a:ext cx="797562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比较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41" name="燕尾形 40"/>
          <p:cNvSpPr/>
          <p:nvPr/>
        </p:nvSpPr>
        <p:spPr bwMode="auto">
          <a:xfrm>
            <a:off x="7126731" y="4017878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42" name="圆角矩形 41"/>
          <p:cNvSpPr/>
          <p:nvPr/>
        </p:nvSpPr>
        <p:spPr bwMode="auto">
          <a:xfrm>
            <a:off x="7473128" y="3937486"/>
            <a:ext cx="1518356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确定在位置</a:t>
            </a:r>
            <a:r>
              <a:rPr lang="en-US" altLang="zh-CN" sz="1800" dirty="0" smtClean="0">
                <a:solidFill>
                  <a:schemeClr val="bg2"/>
                </a:solidFill>
              </a:rPr>
              <a:t>1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0907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814274"/>
              </p:ext>
            </p:extLst>
          </p:nvPr>
        </p:nvGraphicFramePr>
        <p:xfrm>
          <a:off x="550473" y="1059800"/>
          <a:ext cx="2345172" cy="43721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2586"/>
                <a:gridCol w="1172586"/>
              </a:tblGrid>
              <a:tr h="7286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插入排序算法过程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 bwMode="auto">
          <a:xfrm>
            <a:off x="1752674" y="1845665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752674" y="1083685"/>
            <a:ext cx="1142971" cy="681904"/>
          </a:xfrm>
          <a:prstGeom prst="roundRect">
            <a:avLst/>
          </a:prstGeom>
          <a:solidFill>
            <a:srgbClr val="6CD92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6370495" y="1700808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7742059" y="1700808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569096" y="272365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10.88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6934569" y="2711782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>
            <a:off x="152516" y="5381277"/>
            <a:ext cx="8838968" cy="0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直接连接符 13"/>
          <p:cNvCxnSpPr/>
          <p:nvPr/>
        </p:nvCxnSpPr>
        <p:spPr bwMode="auto">
          <a:xfrm rot="10800000">
            <a:off x="4745457" y="990664"/>
            <a:ext cx="0" cy="4419484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椭圆 15"/>
          <p:cNvSpPr/>
          <p:nvPr/>
        </p:nvSpPr>
        <p:spPr bwMode="auto">
          <a:xfrm>
            <a:off x="4904517" y="1066862"/>
            <a:ext cx="1277007" cy="60958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待排</a:t>
            </a:r>
          </a:p>
        </p:txBody>
      </p:sp>
      <p:sp>
        <p:nvSpPr>
          <p:cNvPr id="17" name="圆角矩形 16"/>
          <p:cNvSpPr/>
          <p:nvPr/>
        </p:nvSpPr>
        <p:spPr bwMode="auto">
          <a:xfrm>
            <a:off x="1752674" y="1092665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5046490" y="1700808"/>
            <a:ext cx="1142971" cy="681904"/>
          </a:xfrm>
          <a:prstGeom prst="roundRect">
            <a:avLst/>
          </a:prstGeom>
          <a:solidFill>
            <a:srgbClr val="6CD92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762099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2087697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3429029" y="571494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4800593" y="571494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6172157" y="571494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10.88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7537630" y="570306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3362010" y="1059798"/>
            <a:ext cx="1277007" cy="609584"/>
          </a:xfrm>
          <a:prstGeom prst="ellipse">
            <a:avLst/>
          </a:prstGeom>
          <a:solidFill>
            <a:srgbClr val="C9A6E4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有序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3316053" y="4765950"/>
            <a:ext cx="1429403" cy="609584"/>
          </a:xfrm>
          <a:prstGeom prst="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第一次</a:t>
            </a:r>
          </a:p>
        </p:txBody>
      </p:sp>
      <p:sp>
        <p:nvSpPr>
          <p:cNvPr id="28" name="圆角矩形 27"/>
          <p:cNvSpPr/>
          <p:nvPr/>
        </p:nvSpPr>
        <p:spPr bwMode="auto">
          <a:xfrm>
            <a:off x="5030078" y="3937486"/>
            <a:ext cx="797562" cy="4320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800" dirty="0">
                <a:solidFill>
                  <a:schemeClr val="bg2"/>
                </a:solidFill>
              </a:rPr>
              <a:t>11.19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29" name="燕尾形 28"/>
          <p:cNvSpPr/>
          <p:nvPr/>
        </p:nvSpPr>
        <p:spPr bwMode="auto">
          <a:xfrm>
            <a:off x="5902595" y="4009494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4800593" y="3717032"/>
            <a:ext cx="4343407" cy="1567348"/>
          </a:xfrm>
          <a:prstGeom prst="roundRect">
            <a:avLst/>
          </a:prstGeom>
          <a:noFill/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1" name="圆角矩形 30"/>
          <p:cNvSpPr/>
          <p:nvPr/>
        </p:nvSpPr>
        <p:spPr bwMode="auto">
          <a:xfrm>
            <a:off x="6236452" y="3937486"/>
            <a:ext cx="797562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比较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32" name="燕尾形 31"/>
          <p:cNvSpPr/>
          <p:nvPr/>
        </p:nvSpPr>
        <p:spPr bwMode="auto">
          <a:xfrm>
            <a:off x="7126731" y="4017878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3" name="圆角矩形 32"/>
          <p:cNvSpPr/>
          <p:nvPr/>
        </p:nvSpPr>
        <p:spPr bwMode="auto">
          <a:xfrm>
            <a:off x="7473128" y="3937486"/>
            <a:ext cx="1518356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确定在位置</a:t>
            </a:r>
            <a:r>
              <a:rPr lang="en-US" altLang="zh-CN" sz="1800" dirty="0" smtClean="0">
                <a:solidFill>
                  <a:schemeClr val="bg2"/>
                </a:solidFill>
              </a:rPr>
              <a:t>1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34" name="燕尾形 33"/>
          <p:cNvSpPr/>
          <p:nvPr/>
        </p:nvSpPr>
        <p:spPr bwMode="auto">
          <a:xfrm rot="5400000">
            <a:off x="7911997" y="4388313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5" name="圆角矩形 34"/>
          <p:cNvSpPr/>
          <p:nvPr/>
        </p:nvSpPr>
        <p:spPr bwMode="auto">
          <a:xfrm>
            <a:off x="7473128" y="4725144"/>
            <a:ext cx="1203328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腾出空位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36" name="燕尾形 35"/>
          <p:cNvSpPr/>
          <p:nvPr/>
        </p:nvSpPr>
        <p:spPr bwMode="auto">
          <a:xfrm rot="10800000">
            <a:off x="7033296" y="4836002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7" name="圆角矩形 36"/>
          <p:cNvSpPr/>
          <p:nvPr/>
        </p:nvSpPr>
        <p:spPr bwMode="auto">
          <a:xfrm>
            <a:off x="6228184" y="4725144"/>
            <a:ext cx="797562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插入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73301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36389 0.09282 " pathEditMode="relative" rAng="0" ptsTypes="AA">
                                      <p:cBhvr>
                                        <p:cTn id="38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17" grpId="0" animBg="1"/>
      <p:bldP spid="18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097939"/>
              </p:ext>
            </p:extLst>
          </p:nvPr>
        </p:nvGraphicFramePr>
        <p:xfrm>
          <a:off x="550473" y="1059800"/>
          <a:ext cx="2345172" cy="43721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2586"/>
                <a:gridCol w="1172586"/>
              </a:tblGrid>
              <a:tr h="7286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插入排序算法过程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 bwMode="auto">
          <a:xfrm>
            <a:off x="1752674" y="182952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752674" y="107648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6370495" y="1700808"/>
            <a:ext cx="1142971" cy="681904"/>
          </a:xfrm>
          <a:prstGeom prst="roundRect">
            <a:avLst/>
          </a:prstGeom>
          <a:solidFill>
            <a:srgbClr val="6CD92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7742059" y="1700808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569096" y="272365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10.88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6934569" y="2711782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>
            <a:off x="152516" y="5381277"/>
            <a:ext cx="8838968" cy="0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直接连接符 13"/>
          <p:cNvCxnSpPr/>
          <p:nvPr/>
        </p:nvCxnSpPr>
        <p:spPr bwMode="auto">
          <a:xfrm rot="10800000">
            <a:off x="4745457" y="990664"/>
            <a:ext cx="0" cy="4419484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椭圆 15"/>
          <p:cNvSpPr/>
          <p:nvPr/>
        </p:nvSpPr>
        <p:spPr bwMode="auto">
          <a:xfrm>
            <a:off x="4904517" y="1066862"/>
            <a:ext cx="1277007" cy="60958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待排</a:t>
            </a:r>
          </a:p>
        </p:txBody>
      </p:sp>
      <p:cxnSp>
        <p:nvCxnSpPr>
          <p:cNvPr id="12" name="直接箭头连接符 11"/>
          <p:cNvCxnSpPr>
            <a:stCxn id="6" idx="1"/>
            <a:endCxn id="4" idx="3"/>
          </p:cNvCxnSpPr>
          <p:nvPr/>
        </p:nvCxnSpPr>
        <p:spPr bwMode="auto">
          <a:xfrm flipH="1">
            <a:off x="2895645" y="2041760"/>
            <a:ext cx="3474850" cy="128718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8" name="圆角矩形 17"/>
          <p:cNvSpPr/>
          <p:nvPr/>
        </p:nvSpPr>
        <p:spPr bwMode="auto">
          <a:xfrm>
            <a:off x="762099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2087697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3429029" y="571494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4800593" y="571494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6172157" y="571494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10.88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7537630" y="570306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3429029" y="5703066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3362010" y="1059798"/>
            <a:ext cx="1277007" cy="609584"/>
          </a:xfrm>
          <a:prstGeom prst="ellipse">
            <a:avLst/>
          </a:prstGeom>
          <a:solidFill>
            <a:srgbClr val="C9A6E4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有序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3316053" y="4765950"/>
            <a:ext cx="1429403" cy="609584"/>
          </a:xfrm>
          <a:prstGeom prst="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第二次</a:t>
            </a:r>
          </a:p>
        </p:txBody>
      </p:sp>
      <p:sp>
        <p:nvSpPr>
          <p:cNvPr id="28" name="椭圆 27"/>
          <p:cNvSpPr/>
          <p:nvPr/>
        </p:nvSpPr>
        <p:spPr bwMode="auto">
          <a:xfrm>
            <a:off x="5177086" y="1755680"/>
            <a:ext cx="784020" cy="692292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黑体" pitchFamily="49" charset="-122"/>
              </a:rPr>
              <a:t>小</a:t>
            </a:r>
          </a:p>
        </p:txBody>
      </p:sp>
      <p:sp>
        <p:nvSpPr>
          <p:cNvPr id="29" name="圆角矩形 28"/>
          <p:cNvSpPr/>
          <p:nvPr/>
        </p:nvSpPr>
        <p:spPr bwMode="auto">
          <a:xfrm>
            <a:off x="5030078" y="3937486"/>
            <a:ext cx="797562" cy="4320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800" dirty="0" smtClean="0">
                <a:solidFill>
                  <a:schemeClr val="bg2"/>
                </a:solidFill>
              </a:rPr>
              <a:t>10.81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30" name="燕尾形 29"/>
          <p:cNvSpPr/>
          <p:nvPr/>
        </p:nvSpPr>
        <p:spPr bwMode="auto">
          <a:xfrm>
            <a:off x="5902595" y="4009494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1" name="圆角矩形 30"/>
          <p:cNvSpPr/>
          <p:nvPr/>
        </p:nvSpPr>
        <p:spPr bwMode="auto">
          <a:xfrm>
            <a:off x="4800593" y="3717032"/>
            <a:ext cx="4343407" cy="1567348"/>
          </a:xfrm>
          <a:prstGeom prst="roundRect">
            <a:avLst/>
          </a:prstGeom>
          <a:noFill/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2" name="圆角矩形 31"/>
          <p:cNvSpPr/>
          <p:nvPr/>
        </p:nvSpPr>
        <p:spPr bwMode="auto">
          <a:xfrm>
            <a:off x="6236452" y="3937486"/>
            <a:ext cx="797562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比较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8960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459267"/>
              </p:ext>
            </p:extLst>
          </p:nvPr>
        </p:nvGraphicFramePr>
        <p:xfrm>
          <a:off x="550473" y="1066862"/>
          <a:ext cx="2345172" cy="4365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2586"/>
                <a:gridCol w="1172586"/>
              </a:tblGrid>
              <a:tr h="7275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插入排序算法过程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 bwMode="auto">
          <a:xfrm>
            <a:off x="1752674" y="1845665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752674" y="1092625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6370495" y="1705498"/>
            <a:ext cx="1142971" cy="681904"/>
          </a:xfrm>
          <a:prstGeom prst="roundRect">
            <a:avLst/>
          </a:prstGeom>
          <a:solidFill>
            <a:srgbClr val="6CD92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7742059" y="1705498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569096" y="272834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10.88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6934569" y="2716472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>
            <a:off x="152516" y="5381277"/>
            <a:ext cx="8838968" cy="0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直接连接符 13"/>
          <p:cNvCxnSpPr/>
          <p:nvPr/>
        </p:nvCxnSpPr>
        <p:spPr bwMode="auto">
          <a:xfrm rot="10800000">
            <a:off x="4745457" y="990664"/>
            <a:ext cx="0" cy="4419484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椭圆 15"/>
          <p:cNvSpPr/>
          <p:nvPr/>
        </p:nvSpPr>
        <p:spPr bwMode="auto">
          <a:xfrm>
            <a:off x="4904517" y="987792"/>
            <a:ext cx="1277007" cy="60958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待排</a:t>
            </a:r>
          </a:p>
        </p:txBody>
      </p:sp>
      <p:cxnSp>
        <p:nvCxnSpPr>
          <p:cNvPr id="12" name="直接箭头连接符 11"/>
          <p:cNvCxnSpPr>
            <a:stCxn id="6" idx="1"/>
            <a:endCxn id="5" idx="3"/>
          </p:cNvCxnSpPr>
          <p:nvPr/>
        </p:nvCxnSpPr>
        <p:spPr bwMode="auto">
          <a:xfrm flipH="1" flipV="1">
            <a:off x="2895645" y="1433577"/>
            <a:ext cx="3474850" cy="612873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" name="圆角矩形 16"/>
          <p:cNvSpPr/>
          <p:nvPr/>
        </p:nvSpPr>
        <p:spPr bwMode="auto">
          <a:xfrm>
            <a:off x="762099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2087697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3429029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4800593" y="571494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6172157" y="571494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10.88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7537630" y="570306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3362010" y="980728"/>
            <a:ext cx="1277007" cy="609584"/>
          </a:xfrm>
          <a:prstGeom prst="ellipse">
            <a:avLst/>
          </a:prstGeom>
          <a:solidFill>
            <a:srgbClr val="C9A6E4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有序</a:t>
            </a:r>
          </a:p>
        </p:txBody>
      </p:sp>
      <p:sp>
        <p:nvSpPr>
          <p:cNvPr id="25" name="矩形 24"/>
          <p:cNvSpPr/>
          <p:nvPr/>
        </p:nvSpPr>
        <p:spPr bwMode="auto">
          <a:xfrm>
            <a:off x="3316053" y="4765950"/>
            <a:ext cx="1429403" cy="609584"/>
          </a:xfrm>
          <a:prstGeom prst="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第二次</a:t>
            </a:r>
          </a:p>
        </p:txBody>
      </p:sp>
      <p:sp>
        <p:nvSpPr>
          <p:cNvPr id="27" name="椭圆 26"/>
          <p:cNvSpPr/>
          <p:nvPr/>
        </p:nvSpPr>
        <p:spPr bwMode="auto">
          <a:xfrm>
            <a:off x="5397504" y="1692156"/>
            <a:ext cx="784020" cy="692292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黑体" pitchFamily="49" charset="-122"/>
              </a:rPr>
              <a:t>小</a:t>
            </a:r>
          </a:p>
        </p:txBody>
      </p:sp>
      <p:sp>
        <p:nvSpPr>
          <p:cNvPr id="28" name="圆角矩形 27"/>
          <p:cNvSpPr/>
          <p:nvPr/>
        </p:nvSpPr>
        <p:spPr bwMode="auto">
          <a:xfrm>
            <a:off x="5030078" y="3937486"/>
            <a:ext cx="797562" cy="4320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800" dirty="0" smtClean="0">
                <a:solidFill>
                  <a:schemeClr val="bg2"/>
                </a:solidFill>
              </a:rPr>
              <a:t>10.81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29" name="燕尾形 28"/>
          <p:cNvSpPr/>
          <p:nvPr/>
        </p:nvSpPr>
        <p:spPr bwMode="auto">
          <a:xfrm>
            <a:off x="5902595" y="4009494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4800593" y="3717032"/>
            <a:ext cx="4343407" cy="1567348"/>
          </a:xfrm>
          <a:prstGeom prst="roundRect">
            <a:avLst/>
          </a:prstGeom>
          <a:noFill/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1" name="圆角矩形 30"/>
          <p:cNvSpPr/>
          <p:nvPr/>
        </p:nvSpPr>
        <p:spPr bwMode="auto">
          <a:xfrm>
            <a:off x="6236452" y="3937486"/>
            <a:ext cx="797562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比较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38" name="燕尾形 37"/>
          <p:cNvSpPr/>
          <p:nvPr/>
        </p:nvSpPr>
        <p:spPr bwMode="auto">
          <a:xfrm>
            <a:off x="7126731" y="4017878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9" name="圆角矩形 38"/>
          <p:cNvSpPr/>
          <p:nvPr/>
        </p:nvSpPr>
        <p:spPr bwMode="auto">
          <a:xfrm>
            <a:off x="7473128" y="3937486"/>
            <a:ext cx="1518356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确定在位置</a:t>
            </a:r>
            <a:r>
              <a:rPr lang="en-US" altLang="zh-CN" sz="1800" dirty="0" smtClean="0">
                <a:solidFill>
                  <a:schemeClr val="bg2"/>
                </a:solidFill>
              </a:rPr>
              <a:t>1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8247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691777"/>
              </p:ext>
            </p:extLst>
          </p:nvPr>
        </p:nvGraphicFramePr>
        <p:xfrm>
          <a:off x="550473" y="1059800"/>
          <a:ext cx="2345172" cy="43721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2586"/>
                <a:gridCol w="1172586"/>
              </a:tblGrid>
              <a:tr h="7286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插入排序算法过程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 bwMode="auto">
          <a:xfrm>
            <a:off x="1752674" y="2591892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752674" y="1829912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52674" y="1071810"/>
            <a:ext cx="1142971" cy="681904"/>
          </a:xfrm>
          <a:prstGeom prst="roundRect">
            <a:avLst/>
          </a:prstGeom>
          <a:solidFill>
            <a:srgbClr val="6CD92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7742059" y="1700808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569096" y="272365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10.88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6934569" y="2711782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>
            <a:off x="152516" y="5381277"/>
            <a:ext cx="8838968" cy="0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直接连接符 13"/>
          <p:cNvCxnSpPr/>
          <p:nvPr/>
        </p:nvCxnSpPr>
        <p:spPr bwMode="auto">
          <a:xfrm rot="10800000">
            <a:off x="4745457" y="990664"/>
            <a:ext cx="0" cy="4419484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椭圆 15"/>
          <p:cNvSpPr/>
          <p:nvPr/>
        </p:nvSpPr>
        <p:spPr bwMode="auto">
          <a:xfrm>
            <a:off x="4904517" y="1066862"/>
            <a:ext cx="1277007" cy="60958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待排</a:t>
            </a:r>
          </a:p>
        </p:txBody>
      </p:sp>
      <p:sp>
        <p:nvSpPr>
          <p:cNvPr id="17" name="圆角矩形 16"/>
          <p:cNvSpPr/>
          <p:nvPr/>
        </p:nvSpPr>
        <p:spPr bwMode="auto">
          <a:xfrm>
            <a:off x="762099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2087697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3429029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4800593" y="571494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6172157" y="571494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10.88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7537630" y="570306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1752672" y="1829912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1752671" y="108075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25" name="圆角矩形 24"/>
          <p:cNvSpPr/>
          <p:nvPr/>
        </p:nvSpPr>
        <p:spPr bwMode="auto">
          <a:xfrm>
            <a:off x="6370495" y="1700808"/>
            <a:ext cx="1142971" cy="681904"/>
          </a:xfrm>
          <a:prstGeom prst="roundRect">
            <a:avLst/>
          </a:prstGeom>
          <a:solidFill>
            <a:srgbClr val="6CD92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3362010" y="1059798"/>
            <a:ext cx="1277007" cy="609584"/>
          </a:xfrm>
          <a:prstGeom prst="ellipse">
            <a:avLst/>
          </a:prstGeom>
          <a:solidFill>
            <a:srgbClr val="C9A6E4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有序</a:t>
            </a:r>
          </a:p>
        </p:txBody>
      </p:sp>
      <p:sp>
        <p:nvSpPr>
          <p:cNvPr id="27" name="矩形 26"/>
          <p:cNvSpPr/>
          <p:nvPr/>
        </p:nvSpPr>
        <p:spPr bwMode="auto">
          <a:xfrm>
            <a:off x="3316053" y="4765950"/>
            <a:ext cx="1429403" cy="609584"/>
          </a:xfrm>
          <a:prstGeom prst="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第二次</a:t>
            </a:r>
          </a:p>
        </p:txBody>
      </p:sp>
      <p:sp>
        <p:nvSpPr>
          <p:cNvPr id="29" name="圆角矩形 28"/>
          <p:cNvSpPr/>
          <p:nvPr/>
        </p:nvSpPr>
        <p:spPr bwMode="auto">
          <a:xfrm>
            <a:off x="5030078" y="3937486"/>
            <a:ext cx="797562" cy="4320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800" dirty="0" smtClean="0">
                <a:solidFill>
                  <a:schemeClr val="bg2"/>
                </a:solidFill>
              </a:rPr>
              <a:t>10.81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30" name="燕尾形 29"/>
          <p:cNvSpPr/>
          <p:nvPr/>
        </p:nvSpPr>
        <p:spPr bwMode="auto">
          <a:xfrm>
            <a:off x="5902595" y="4009494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1" name="圆角矩形 30"/>
          <p:cNvSpPr/>
          <p:nvPr/>
        </p:nvSpPr>
        <p:spPr bwMode="auto">
          <a:xfrm>
            <a:off x="4800593" y="3717032"/>
            <a:ext cx="4343407" cy="1567348"/>
          </a:xfrm>
          <a:prstGeom prst="roundRect">
            <a:avLst/>
          </a:prstGeom>
          <a:noFill/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2" name="圆角矩形 31"/>
          <p:cNvSpPr/>
          <p:nvPr/>
        </p:nvSpPr>
        <p:spPr bwMode="auto">
          <a:xfrm>
            <a:off x="6236452" y="3937486"/>
            <a:ext cx="797562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比较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33" name="燕尾形 32"/>
          <p:cNvSpPr/>
          <p:nvPr/>
        </p:nvSpPr>
        <p:spPr bwMode="auto">
          <a:xfrm>
            <a:off x="7126731" y="4017878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4" name="圆角矩形 33"/>
          <p:cNvSpPr/>
          <p:nvPr/>
        </p:nvSpPr>
        <p:spPr bwMode="auto">
          <a:xfrm>
            <a:off x="7473128" y="3937486"/>
            <a:ext cx="1518356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确定在位置</a:t>
            </a:r>
            <a:r>
              <a:rPr lang="en-US" altLang="zh-CN" sz="1800" dirty="0" smtClean="0">
                <a:solidFill>
                  <a:schemeClr val="bg2"/>
                </a:solidFill>
              </a:rPr>
              <a:t>1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35" name="燕尾形 34"/>
          <p:cNvSpPr/>
          <p:nvPr/>
        </p:nvSpPr>
        <p:spPr bwMode="auto">
          <a:xfrm rot="5400000">
            <a:off x="7911997" y="4388313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7473128" y="4725144"/>
            <a:ext cx="1203328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腾出空位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37" name="燕尾形 36"/>
          <p:cNvSpPr/>
          <p:nvPr/>
        </p:nvSpPr>
        <p:spPr bwMode="auto">
          <a:xfrm rot="10800000">
            <a:off x="7033296" y="4836002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8" name="圆角矩形 37"/>
          <p:cNvSpPr/>
          <p:nvPr/>
        </p:nvSpPr>
        <p:spPr bwMode="auto">
          <a:xfrm>
            <a:off x="6228184" y="4725144"/>
            <a:ext cx="797562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插入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31288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50573 0.09444 " pathEditMode="relative" rAng="0" ptsTypes="AA">
                                      <p:cBhvr>
                                        <p:cTn id="47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78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23" grpId="0" animBg="1"/>
      <p:bldP spid="24" grpId="0" animBg="1"/>
      <p:bldP spid="25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表格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73403"/>
              </p:ext>
            </p:extLst>
          </p:nvPr>
        </p:nvGraphicFramePr>
        <p:xfrm>
          <a:off x="550473" y="1059800"/>
          <a:ext cx="2345172" cy="43721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2586"/>
                <a:gridCol w="1172586"/>
              </a:tblGrid>
              <a:tr h="7286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插入排序算法过程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 bwMode="auto">
          <a:xfrm>
            <a:off x="1752674" y="2603767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752674" y="1841787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52674" y="1083685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10.81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7742059" y="1705075"/>
            <a:ext cx="1142971" cy="681904"/>
          </a:xfrm>
          <a:prstGeom prst="roundRect">
            <a:avLst/>
          </a:prstGeom>
          <a:solidFill>
            <a:srgbClr val="6CD92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11.3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569096" y="2727923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10.88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6934569" y="2716049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>
            <a:off x="152516" y="5381277"/>
            <a:ext cx="8838968" cy="0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直接连接符 13"/>
          <p:cNvCxnSpPr/>
          <p:nvPr/>
        </p:nvCxnSpPr>
        <p:spPr bwMode="auto">
          <a:xfrm rot="10800000">
            <a:off x="4745457" y="990664"/>
            <a:ext cx="0" cy="4419484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椭圆 15"/>
          <p:cNvSpPr/>
          <p:nvPr/>
        </p:nvSpPr>
        <p:spPr bwMode="auto">
          <a:xfrm>
            <a:off x="4904517" y="1066862"/>
            <a:ext cx="1277007" cy="60958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待排</a:t>
            </a:r>
          </a:p>
        </p:txBody>
      </p:sp>
      <p:sp>
        <p:nvSpPr>
          <p:cNvPr id="17" name="圆角矩形 16"/>
          <p:cNvSpPr/>
          <p:nvPr/>
        </p:nvSpPr>
        <p:spPr bwMode="auto">
          <a:xfrm>
            <a:off x="762099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2087697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3429029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4800593" y="571494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6172157" y="571494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10.88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7537630" y="570306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cxnSp>
        <p:nvCxnSpPr>
          <p:cNvPr id="26" name="直接箭头连接符 25"/>
          <p:cNvCxnSpPr>
            <a:stCxn id="7" idx="1"/>
            <a:endCxn id="4" idx="3"/>
          </p:cNvCxnSpPr>
          <p:nvPr/>
        </p:nvCxnSpPr>
        <p:spPr bwMode="auto">
          <a:xfrm flipH="1">
            <a:off x="2895645" y="2046027"/>
            <a:ext cx="4846414" cy="898692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" name="直接箭头连接符 27"/>
          <p:cNvCxnSpPr>
            <a:stCxn id="7" idx="1"/>
            <a:endCxn id="5" idx="3"/>
          </p:cNvCxnSpPr>
          <p:nvPr/>
        </p:nvCxnSpPr>
        <p:spPr bwMode="auto">
          <a:xfrm flipH="1">
            <a:off x="2895645" y="2046027"/>
            <a:ext cx="4846414" cy="136712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" name="圆角矩形 31"/>
          <p:cNvSpPr/>
          <p:nvPr/>
        </p:nvSpPr>
        <p:spPr bwMode="auto">
          <a:xfrm>
            <a:off x="4800593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11.3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3362010" y="1059798"/>
            <a:ext cx="1277007" cy="609584"/>
          </a:xfrm>
          <a:prstGeom prst="ellipse">
            <a:avLst/>
          </a:prstGeom>
          <a:solidFill>
            <a:srgbClr val="C9A6E4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有序</a:t>
            </a:r>
          </a:p>
        </p:txBody>
      </p:sp>
      <p:sp>
        <p:nvSpPr>
          <p:cNvPr id="30" name="矩形 29"/>
          <p:cNvSpPr/>
          <p:nvPr/>
        </p:nvSpPr>
        <p:spPr bwMode="auto">
          <a:xfrm>
            <a:off x="3316053" y="4765950"/>
            <a:ext cx="1429403" cy="609584"/>
          </a:xfrm>
          <a:prstGeom prst="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第三次</a:t>
            </a:r>
          </a:p>
        </p:txBody>
      </p:sp>
      <p:sp>
        <p:nvSpPr>
          <p:cNvPr id="33" name="椭圆 32"/>
          <p:cNvSpPr/>
          <p:nvPr/>
        </p:nvSpPr>
        <p:spPr bwMode="auto">
          <a:xfrm>
            <a:off x="5652120" y="2064582"/>
            <a:ext cx="784020" cy="692292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黑体" pitchFamily="49" charset="-122"/>
              </a:rPr>
              <a:t>小</a:t>
            </a:r>
          </a:p>
        </p:txBody>
      </p:sp>
      <p:sp>
        <p:nvSpPr>
          <p:cNvPr id="34" name="椭圆 33"/>
          <p:cNvSpPr/>
          <p:nvPr/>
        </p:nvSpPr>
        <p:spPr bwMode="auto">
          <a:xfrm>
            <a:off x="4814080" y="1692598"/>
            <a:ext cx="784020" cy="692292"/>
          </a:xfrm>
          <a:prstGeom prst="ellipse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黑体" pitchFamily="49" charset="-122"/>
              </a:rPr>
              <a:t>大</a:t>
            </a:r>
          </a:p>
        </p:txBody>
      </p:sp>
      <p:sp>
        <p:nvSpPr>
          <p:cNvPr id="37" name="圆角矩形 36"/>
          <p:cNvSpPr/>
          <p:nvPr/>
        </p:nvSpPr>
        <p:spPr bwMode="auto">
          <a:xfrm>
            <a:off x="5030078" y="3937486"/>
            <a:ext cx="797562" cy="4320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800" dirty="0" smtClean="0">
                <a:solidFill>
                  <a:schemeClr val="bg2"/>
                </a:solidFill>
              </a:rPr>
              <a:t>11.3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38" name="燕尾形 37"/>
          <p:cNvSpPr/>
          <p:nvPr/>
        </p:nvSpPr>
        <p:spPr bwMode="auto">
          <a:xfrm>
            <a:off x="5902595" y="4009494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9" name="圆角矩形 38"/>
          <p:cNvSpPr/>
          <p:nvPr/>
        </p:nvSpPr>
        <p:spPr bwMode="auto">
          <a:xfrm>
            <a:off x="4800593" y="3717032"/>
            <a:ext cx="4343407" cy="1567348"/>
          </a:xfrm>
          <a:prstGeom prst="roundRect">
            <a:avLst/>
          </a:prstGeom>
          <a:noFill/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40" name="圆角矩形 39"/>
          <p:cNvSpPr/>
          <p:nvPr/>
        </p:nvSpPr>
        <p:spPr bwMode="auto">
          <a:xfrm>
            <a:off x="6236452" y="3937486"/>
            <a:ext cx="797562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比较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41" name="燕尾形 40"/>
          <p:cNvSpPr/>
          <p:nvPr/>
        </p:nvSpPr>
        <p:spPr bwMode="auto">
          <a:xfrm>
            <a:off x="7126731" y="4017878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42" name="圆角矩形 41"/>
          <p:cNvSpPr/>
          <p:nvPr/>
        </p:nvSpPr>
        <p:spPr bwMode="auto">
          <a:xfrm>
            <a:off x="7473128" y="3937486"/>
            <a:ext cx="1518356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确定在位置</a:t>
            </a:r>
            <a:r>
              <a:rPr lang="en-US" altLang="zh-CN" sz="1800" dirty="0" smtClean="0">
                <a:solidFill>
                  <a:schemeClr val="bg2"/>
                </a:solidFill>
              </a:rPr>
              <a:t>3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886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1" animBg="1"/>
      <p:bldP spid="33" grpId="0" animBg="1"/>
      <p:bldP spid="33" grpId="1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509737"/>
              </p:ext>
            </p:extLst>
          </p:nvPr>
        </p:nvGraphicFramePr>
        <p:xfrm>
          <a:off x="550473" y="1059800"/>
          <a:ext cx="2345172" cy="43721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2586"/>
                <a:gridCol w="1172586"/>
              </a:tblGrid>
              <a:tr h="7286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86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插入排序算法过程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 bwMode="auto">
          <a:xfrm>
            <a:off x="1752674" y="3322923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752674" y="1834588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52674" y="107648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752674" y="2560943"/>
            <a:ext cx="1142971" cy="681904"/>
          </a:xfrm>
          <a:prstGeom prst="roundRect">
            <a:avLst/>
          </a:prstGeom>
          <a:solidFill>
            <a:srgbClr val="6CD92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569096" y="272365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10.88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6934569" y="2711782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>
            <a:off x="152516" y="5381277"/>
            <a:ext cx="8838968" cy="0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直接连接符 13"/>
          <p:cNvCxnSpPr/>
          <p:nvPr/>
        </p:nvCxnSpPr>
        <p:spPr bwMode="auto">
          <a:xfrm rot="10800000">
            <a:off x="4745457" y="990664"/>
            <a:ext cx="0" cy="4419484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椭圆 15"/>
          <p:cNvSpPr/>
          <p:nvPr/>
        </p:nvSpPr>
        <p:spPr bwMode="auto">
          <a:xfrm>
            <a:off x="4904517" y="1066862"/>
            <a:ext cx="1277007" cy="60958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待排</a:t>
            </a:r>
          </a:p>
        </p:txBody>
      </p:sp>
      <p:sp>
        <p:nvSpPr>
          <p:cNvPr id="17" name="圆角矩形 16"/>
          <p:cNvSpPr/>
          <p:nvPr/>
        </p:nvSpPr>
        <p:spPr bwMode="auto">
          <a:xfrm>
            <a:off x="762099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2087697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3429029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4800593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6172157" y="571494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10.88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7537630" y="570306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1752672" y="2567455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7742059" y="1700808"/>
            <a:ext cx="1142971" cy="681904"/>
          </a:xfrm>
          <a:prstGeom prst="roundRect">
            <a:avLst/>
          </a:prstGeom>
          <a:solidFill>
            <a:srgbClr val="6CD92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11.3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3362010" y="1059798"/>
            <a:ext cx="1277007" cy="609584"/>
          </a:xfrm>
          <a:prstGeom prst="ellipse">
            <a:avLst/>
          </a:prstGeom>
          <a:solidFill>
            <a:srgbClr val="C9A6E4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有序</a:t>
            </a:r>
          </a:p>
        </p:txBody>
      </p:sp>
      <p:sp>
        <p:nvSpPr>
          <p:cNvPr id="26" name="矩形 25"/>
          <p:cNvSpPr/>
          <p:nvPr/>
        </p:nvSpPr>
        <p:spPr bwMode="auto">
          <a:xfrm>
            <a:off x="3316053" y="4765950"/>
            <a:ext cx="1429403" cy="609584"/>
          </a:xfrm>
          <a:prstGeom prst="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第三次</a:t>
            </a:r>
          </a:p>
        </p:txBody>
      </p:sp>
      <p:sp>
        <p:nvSpPr>
          <p:cNvPr id="28" name="圆角矩形 27"/>
          <p:cNvSpPr/>
          <p:nvPr/>
        </p:nvSpPr>
        <p:spPr bwMode="auto">
          <a:xfrm>
            <a:off x="5030078" y="3937486"/>
            <a:ext cx="797562" cy="4320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800" dirty="0" smtClean="0">
                <a:solidFill>
                  <a:schemeClr val="bg2"/>
                </a:solidFill>
              </a:rPr>
              <a:t>11.3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29" name="燕尾形 28"/>
          <p:cNvSpPr/>
          <p:nvPr/>
        </p:nvSpPr>
        <p:spPr bwMode="auto">
          <a:xfrm>
            <a:off x="5902595" y="4009494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4800593" y="3717032"/>
            <a:ext cx="4343407" cy="1567348"/>
          </a:xfrm>
          <a:prstGeom prst="roundRect">
            <a:avLst/>
          </a:prstGeom>
          <a:noFill/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1" name="圆角矩形 30"/>
          <p:cNvSpPr/>
          <p:nvPr/>
        </p:nvSpPr>
        <p:spPr bwMode="auto">
          <a:xfrm>
            <a:off x="6236452" y="3937486"/>
            <a:ext cx="797562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比较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32" name="燕尾形 31"/>
          <p:cNvSpPr/>
          <p:nvPr/>
        </p:nvSpPr>
        <p:spPr bwMode="auto">
          <a:xfrm>
            <a:off x="7126731" y="4017878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3" name="圆角矩形 32"/>
          <p:cNvSpPr/>
          <p:nvPr/>
        </p:nvSpPr>
        <p:spPr bwMode="auto">
          <a:xfrm>
            <a:off x="7473128" y="3937486"/>
            <a:ext cx="1518356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确定在位置</a:t>
            </a:r>
            <a:r>
              <a:rPr lang="en-US" altLang="zh-CN" sz="1800" dirty="0" smtClean="0">
                <a:solidFill>
                  <a:schemeClr val="bg2"/>
                </a:solidFill>
              </a:rPr>
              <a:t>3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34" name="燕尾形 33"/>
          <p:cNvSpPr/>
          <p:nvPr/>
        </p:nvSpPr>
        <p:spPr bwMode="auto">
          <a:xfrm rot="5400000">
            <a:off x="7911997" y="4388313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5" name="圆角矩形 34"/>
          <p:cNvSpPr/>
          <p:nvPr/>
        </p:nvSpPr>
        <p:spPr bwMode="auto">
          <a:xfrm>
            <a:off x="7473128" y="4725144"/>
            <a:ext cx="1203328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腾出空位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36" name="燕尾形 35"/>
          <p:cNvSpPr/>
          <p:nvPr/>
        </p:nvSpPr>
        <p:spPr bwMode="auto">
          <a:xfrm rot="10800000">
            <a:off x="7033296" y="4836002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7" name="圆角矩形 36"/>
          <p:cNvSpPr/>
          <p:nvPr/>
        </p:nvSpPr>
        <p:spPr bwMode="auto">
          <a:xfrm>
            <a:off x="6228184" y="4725144"/>
            <a:ext cx="797562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插入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1383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65538 -0.1331 " pathEditMode="relative" rAng="0" ptsTypes="AA">
                                      <p:cBhvr>
                                        <p:cTn id="38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6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23" grpId="0" animBg="1"/>
      <p:bldP spid="24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表格 2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5434937"/>
              </p:ext>
            </p:extLst>
          </p:nvPr>
        </p:nvGraphicFramePr>
        <p:xfrm>
          <a:off x="550473" y="1066862"/>
          <a:ext cx="2345172" cy="4365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2586"/>
                <a:gridCol w="1172586"/>
              </a:tblGrid>
              <a:tr h="7275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插入排序算法过程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 bwMode="auto">
          <a:xfrm>
            <a:off x="1752674" y="4005064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752674" y="2564904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52674" y="1064611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752674" y="3284984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1752674" y="1818594"/>
            <a:ext cx="1142971" cy="681904"/>
          </a:xfrm>
          <a:prstGeom prst="roundRect">
            <a:avLst/>
          </a:prstGeom>
          <a:solidFill>
            <a:srgbClr val="6CD92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10.88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6934569" y="270892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>
            <a:off x="152516" y="5381277"/>
            <a:ext cx="8838968" cy="0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直接连接符 13"/>
          <p:cNvCxnSpPr/>
          <p:nvPr/>
        </p:nvCxnSpPr>
        <p:spPr bwMode="auto">
          <a:xfrm rot="10800000">
            <a:off x="4745457" y="990664"/>
            <a:ext cx="0" cy="4419484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椭圆 15"/>
          <p:cNvSpPr/>
          <p:nvPr/>
        </p:nvSpPr>
        <p:spPr bwMode="auto">
          <a:xfrm>
            <a:off x="4904517" y="1066862"/>
            <a:ext cx="1277007" cy="60958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待排</a:t>
            </a:r>
          </a:p>
        </p:txBody>
      </p:sp>
      <p:sp>
        <p:nvSpPr>
          <p:cNvPr id="17" name="圆角矩形 16"/>
          <p:cNvSpPr/>
          <p:nvPr/>
        </p:nvSpPr>
        <p:spPr bwMode="auto">
          <a:xfrm>
            <a:off x="762099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2087697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3429029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4800593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6172157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10.88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7537630" y="570306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3362010" y="1059798"/>
            <a:ext cx="1277007" cy="609584"/>
          </a:xfrm>
          <a:prstGeom prst="ellipse">
            <a:avLst/>
          </a:prstGeom>
          <a:solidFill>
            <a:srgbClr val="C9A6E4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有序</a:t>
            </a:r>
          </a:p>
        </p:txBody>
      </p:sp>
      <p:sp>
        <p:nvSpPr>
          <p:cNvPr id="24" name="矩形 23"/>
          <p:cNvSpPr/>
          <p:nvPr/>
        </p:nvSpPr>
        <p:spPr bwMode="auto">
          <a:xfrm>
            <a:off x="3316053" y="4765950"/>
            <a:ext cx="1429403" cy="609584"/>
          </a:xfrm>
          <a:prstGeom prst="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第四次</a:t>
            </a:r>
          </a:p>
        </p:txBody>
      </p:sp>
      <p:sp>
        <p:nvSpPr>
          <p:cNvPr id="26" name="圆角矩形 25"/>
          <p:cNvSpPr/>
          <p:nvPr/>
        </p:nvSpPr>
        <p:spPr bwMode="auto">
          <a:xfrm>
            <a:off x="5030078" y="3937486"/>
            <a:ext cx="797562" cy="4320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800" dirty="0" smtClean="0">
                <a:solidFill>
                  <a:schemeClr val="bg2"/>
                </a:solidFill>
              </a:rPr>
              <a:t>10.88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27" name="燕尾形 26"/>
          <p:cNvSpPr/>
          <p:nvPr/>
        </p:nvSpPr>
        <p:spPr bwMode="auto">
          <a:xfrm>
            <a:off x="5902595" y="4009494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8" name="圆角矩形 27"/>
          <p:cNvSpPr/>
          <p:nvPr/>
        </p:nvSpPr>
        <p:spPr bwMode="auto">
          <a:xfrm>
            <a:off x="4800593" y="3717032"/>
            <a:ext cx="4343407" cy="1567348"/>
          </a:xfrm>
          <a:prstGeom prst="roundRect">
            <a:avLst/>
          </a:prstGeom>
          <a:noFill/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9" name="圆角矩形 28"/>
          <p:cNvSpPr/>
          <p:nvPr/>
        </p:nvSpPr>
        <p:spPr bwMode="auto">
          <a:xfrm>
            <a:off x="6236452" y="3937486"/>
            <a:ext cx="797562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比较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30" name="燕尾形 29"/>
          <p:cNvSpPr/>
          <p:nvPr/>
        </p:nvSpPr>
        <p:spPr bwMode="auto">
          <a:xfrm>
            <a:off x="7126731" y="4017878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1" name="圆角矩形 30"/>
          <p:cNvSpPr/>
          <p:nvPr/>
        </p:nvSpPr>
        <p:spPr bwMode="auto">
          <a:xfrm>
            <a:off x="7473128" y="3937486"/>
            <a:ext cx="1518356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确定在位置</a:t>
            </a:r>
            <a:r>
              <a:rPr lang="en-US" altLang="zh-CN" sz="1800" dirty="0" smtClean="0">
                <a:solidFill>
                  <a:schemeClr val="bg2"/>
                </a:solidFill>
              </a:rPr>
              <a:t>2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32" name="燕尾形 31"/>
          <p:cNvSpPr/>
          <p:nvPr/>
        </p:nvSpPr>
        <p:spPr bwMode="auto">
          <a:xfrm rot="5400000">
            <a:off x="7911997" y="4388313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3" name="圆角矩形 32"/>
          <p:cNvSpPr/>
          <p:nvPr/>
        </p:nvSpPr>
        <p:spPr bwMode="auto">
          <a:xfrm>
            <a:off x="7473128" y="4725144"/>
            <a:ext cx="1203328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腾出空位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34" name="燕尾形 33"/>
          <p:cNvSpPr/>
          <p:nvPr/>
        </p:nvSpPr>
        <p:spPr bwMode="auto">
          <a:xfrm rot="10800000">
            <a:off x="7033296" y="4836002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5" name="圆角矩形 34"/>
          <p:cNvSpPr/>
          <p:nvPr/>
        </p:nvSpPr>
        <p:spPr bwMode="auto">
          <a:xfrm>
            <a:off x="6228184" y="4725144"/>
            <a:ext cx="797562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插入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2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763660"/>
              </p:ext>
            </p:extLst>
          </p:nvPr>
        </p:nvGraphicFramePr>
        <p:xfrm>
          <a:off x="550473" y="1066862"/>
          <a:ext cx="2345172" cy="4365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2586"/>
                <a:gridCol w="1172586"/>
              </a:tblGrid>
              <a:tr h="7275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插入排序算法过程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 bwMode="auto">
          <a:xfrm>
            <a:off x="1752674" y="4725144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752674" y="3284984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52674" y="1079037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752674" y="4005064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1752674" y="1844824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10.88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1752673" y="2564904"/>
            <a:ext cx="1142971" cy="681904"/>
          </a:xfrm>
          <a:prstGeom prst="roundRect">
            <a:avLst/>
          </a:prstGeom>
          <a:solidFill>
            <a:srgbClr val="6CD92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>
            <a:off x="152516" y="5562544"/>
            <a:ext cx="8838968" cy="0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直接连接符 13"/>
          <p:cNvCxnSpPr/>
          <p:nvPr/>
        </p:nvCxnSpPr>
        <p:spPr bwMode="auto">
          <a:xfrm rot="10800000">
            <a:off x="4745457" y="990664"/>
            <a:ext cx="0" cy="4419484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椭圆 15"/>
          <p:cNvSpPr/>
          <p:nvPr/>
        </p:nvSpPr>
        <p:spPr bwMode="auto">
          <a:xfrm>
            <a:off x="4904517" y="1066862"/>
            <a:ext cx="1277007" cy="60958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待排</a:t>
            </a:r>
          </a:p>
        </p:txBody>
      </p:sp>
      <p:sp>
        <p:nvSpPr>
          <p:cNvPr id="18" name="圆角矩形 17"/>
          <p:cNvSpPr/>
          <p:nvPr/>
        </p:nvSpPr>
        <p:spPr bwMode="auto">
          <a:xfrm>
            <a:off x="762099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2087697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3429029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4800593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6172157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10.88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7537630" y="5703066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3362010" y="1059798"/>
            <a:ext cx="1277007" cy="609584"/>
          </a:xfrm>
          <a:prstGeom prst="ellipse">
            <a:avLst/>
          </a:prstGeom>
          <a:solidFill>
            <a:srgbClr val="C9A6E4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有序</a:t>
            </a:r>
          </a:p>
        </p:txBody>
      </p:sp>
      <p:sp>
        <p:nvSpPr>
          <p:cNvPr id="25" name="矩形 24"/>
          <p:cNvSpPr/>
          <p:nvPr/>
        </p:nvSpPr>
        <p:spPr bwMode="auto">
          <a:xfrm>
            <a:off x="3316053" y="4907648"/>
            <a:ext cx="1429403" cy="609584"/>
          </a:xfrm>
          <a:prstGeom prst="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第五次</a:t>
            </a:r>
          </a:p>
        </p:txBody>
      </p:sp>
      <p:sp>
        <p:nvSpPr>
          <p:cNvPr id="27" name="圆角矩形 26"/>
          <p:cNvSpPr/>
          <p:nvPr/>
        </p:nvSpPr>
        <p:spPr bwMode="auto">
          <a:xfrm>
            <a:off x="5030078" y="3937486"/>
            <a:ext cx="797562" cy="4320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800" dirty="0" smtClean="0">
                <a:solidFill>
                  <a:schemeClr val="bg2"/>
                </a:solidFill>
              </a:rPr>
              <a:t>10.94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28" name="燕尾形 27"/>
          <p:cNvSpPr/>
          <p:nvPr/>
        </p:nvSpPr>
        <p:spPr bwMode="auto">
          <a:xfrm>
            <a:off x="5902595" y="4009494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9" name="圆角矩形 28"/>
          <p:cNvSpPr/>
          <p:nvPr/>
        </p:nvSpPr>
        <p:spPr bwMode="auto">
          <a:xfrm>
            <a:off x="4800593" y="3717032"/>
            <a:ext cx="4343407" cy="1567348"/>
          </a:xfrm>
          <a:prstGeom prst="roundRect">
            <a:avLst/>
          </a:prstGeom>
          <a:noFill/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6236452" y="3937486"/>
            <a:ext cx="797562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比较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31" name="燕尾形 30"/>
          <p:cNvSpPr/>
          <p:nvPr/>
        </p:nvSpPr>
        <p:spPr bwMode="auto">
          <a:xfrm>
            <a:off x="7126731" y="4017878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2" name="圆角矩形 31"/>
          <p:cNvSpPr/>
          <p:nvPr/>
        </p:nvSpPr>
        <p:spPr bwMode="auto">
          <a:xfrm>
            <a:off x="7473128" y="3937486"/>
            <a:ext cx="1518356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确定在位置</a:t>
            </a:r>
            <a:r>
              <a:rPr lang="en-US" altLang="zh-CN" sz="1800" dirty="0" smtClean="0">
                <a:solidFill>
                  <a:schemeClr val="bg2"/>
                </a:solidFill>
              </a:rPr>
              <a:t>3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33" name="燕尾形 32"/>
          <p:cNvSpPr/>
          <p:nvPr/>
        </p:nvSpPr>
        <p:spPr bwMode="auto">
          <a:xfrm rot="5400000">
            <a:off x="7911997" y="4388313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4" name="圆角矩形 33"/>
          <p:cNvSpPr/>
          <p:nvPr/>
        </p:nvSpPr>
        <p:spPr bwMode="auto">
          <a:xfrm>
            <a:off x="7473128" y="4725144"/>
            <a:ext cx="1203328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腾出空位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35" name="燕尾形 34"/>
          <p:cNvSpPr/>
          <p:nvPr/>
        </p:nvSpPr>
        <p:spPr bwMode="auto">
          <a:xfrm rot="10800000">
            <a:off x="7033296" y="4836002"/>
            <a:ext cx="325589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6" name="圆角矩形 35"/>
          <p:cNvSpPr/>
          <p:nvPr/>
        </p:nvSpPr>
        <p:spPr bwMode="auto">
          <a:xfrm>
            <a:off x="6228184" y="4725144"/>
            <a:ext cx="797562" cy="432048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800" dirty="0" smtClean="0">
                <a:solidFill>
                  <a:schemeClr val="bg2"/>
                </a:solidFill>
              </a:rPr>
              <a:t>插入</a:t>
            </a:r>
            <a:endParaRPr lang="zh-CN" altLang="en-US" sz="1800" dirty="0">
              <a:solidFill>
                <a:schemeClr val="bg2"/>
              </a:solidFill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5008653" y="4151012"/>
            <a:ext cx="4075331" cy="662136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00B050"/>
            </a:solidFill>
            <a:round/>
            <a:headEnd/>
            <a:tailEnd type="triangle" w="med" len="med"/>
          </a:ln>
          <a:effectLst/>
          <a:extLst/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黑体" pitchFamily="49" charset="-122"/>
              </a:rPr>
              <a:t>总结</a:t>
            </a: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</a:rPr>
              <a:t>：插入排序算法的思想</a:t>
            </a:r>
            <a:endParaRPr lang="zh-CN" altLang="en-US" sz="2400" dirty="0">
              <a:solidFill>
                <a:srgbClr val="000000"/>
              </a:solidFill>
              <a:latin typeface="黑体" pitchFamily="49" charset="-122"/>
            </a:endParaRPr>
          </a:p>
        </p:txBody>
      </p:sp>
      <p:sp>
        <p:nvSpPr>
          <p:cNvPr id="10" name="爆炸形 2 9"/>
          <p:cNvSpPr/>
          <p:nvPr/>
        </p:nvSpPr>
        <p:spPr bwMode="auto">
          <a:xfrm>
            <a:off x="6087638" y="1673960"/>
            <a:ext cx="2743128" cy="2023672"/>
          </a:xfrm>
          <a:prstGeom prst="irregularSeal2">
            <a:avLst/>
          </a:prstGeom>
          <a:solidFill>
            <a:srgbClr val="FFFA00"/>
          </a:solidFill>
          <a:ln w="9525" cap="flat" cmpd="sng" algn="ctr">
            <a:solidFill>
              <a:srgbClr val="C9A6E4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排序结束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0729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7" grpId="0" bldLvl="0" animBg="1" autoUpdateAnimBg="0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628843"/>
              </p:ext>
            </p:extLst>
          </p:nvPr>
        </p:nvGraphicFramePr>
        <p:xfrm>
          <a:off x="550473" y="1066862"/>
          <a:ext cx="2345172" cy="4365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2586"/>
                <a:gridCol w="1172586"/>
              </a:tblGrid>
              <a:tr h="7275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插入排序算法过程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 bwMode="auto">
          <a:xfrm>
            <a:off x="1752674" y="4725144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752674" y="3284984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52674" y="1079037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1752674" y="4005064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1752674" y="1844824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10.88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1752673" y="2564904"/>
            <a:ext cx="1142971" cy="681904"/>
          </a:xfrm>
          <a:prstGeom prst="roundRect">
            <a:avLst/>
          </a:prstGeom>
          <a:solidFill>
            <a:srgbClr val="6CD92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>
            <a:off x="152516" y="6453336"/>
            <a:ext cx="8838968" cy="0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直接连接符 13"/>
          <p:cNvCxnSpPr/>
          <p:nvPr/>
        </p:nvCxnSpPr>
        <p:spPr bwMode="auto">
          <a:xfrm flipV="1">
            <a:off x="4745456" y="990664"/>
            <a:ext cx="1" cy="5462672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椭圆 23"/>
          <p:cNvSpPr/>
          <p:nvPr/>
        </p:nvSpPr>
        <p:spPr bwMode="auto">
          <a:xfrm>
            <a:off x="3362010" y="1059798"/>
            <a:ext cx="1277007" cy="609584"/>
          </a:xfrm>
          <a:prstGeom prst="ellipse">
            <a:avLst/>
          </a:prstGeom>
          <a:solidFill>
            <a:srgbClr val="C9A6E4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有序</a:t>
            </a:r>
          </a:p>
        </p:txBody>
      </p:sp>
      <p:sp>
        <p:nvSpPr>
          <p:cNvPr id="29" name="圆角矩形 28"/>
          <p:cNvSpPr/>
          <p:nvPr/>
        </p:nvSpPr>
        <p:spPr bwMode="auto">
          <a:xfrm>
            <a:off x="4800593" y="1196752"/>
            <a:ext cx="4343407" cy="5184575"/>
          </a:xfrm>
          <a:prstGeom prst="roundRect">
            <a:avLst/>
          </a:prstGeom>
          <a:noFill/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8" name="AutoShape 9"/>
          <p:cNvSpPr>
            <a:spLocks noChangeArrowheads="1"/>
          </p:cNvSpPr>
          <p:nvPr/>
        </p:nvSpPr>
        <p:spPr bwMode="auto">
          <a:xfrm>
            <a:off x="5210606" y="1285685"/>
            <a:ext cx="1789626" cy="443429"/>
          </a:xfrm>
          <a:prstGeom prst="roundRect">
            <a:avLst>
              <a:gd name="adj" fmla="val 11921"/>
            </a:avLst>
          </a:prstGeom>
          <a:solidFill>
            <a:srgbClr val="008000"/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zh-CN" altLang="en-US" sz="2000" dirty="0" smtClean="0"/>
              <a:t>插入排序算法</a:t>
            </a:r>
            <a:endParaRPr lang="zh-CN" altLang="en-US" sz="2000" dirty="0"/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auto">
          <a:xfrm>
            <a:off x="5004048" y="1844824"/>
            <a:ext cx="3773372" cy="106103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zh-CN" sz="1600" dirty="0" smtClean="0">
                <a:solidFill>
                  <a:srgbClr val="FF0000"/>
                </a:solidFill>
                <a:latin typeface="黑体" pitchFamily="49" charset="-122"/>
              </a:rPr>
              <a:t>Step1</a:t>
            </a:r>
            <a:r>
              <a:rPr lang="zh-CN" altLang="en-US" sz="1600" dirty="0" smtClean="0">
                <a:solidFill>
                  <a:srgbClr val="FF0000"/>
                </a:solidFill>
                <a:latin typeface="黑体" pitchFamily="49" charset="-122"/>
              </a:rPr>
              <a:t>：</a:t>
            </a:r>
            <a:r>
              <a:rPr lang="zh-CN" altLang="en-US" sz="1600" dirty="0" smtClean="0">
                <a:solidFill>
                  <a:srgbClr val="000000"/>
                </a:solidFill>
                <a:latin typeface="黑体" pitchFamily="49" charset="-122"/>
              </a:rPr>
              <a:t>将第一个数作为参照，置于有序序列的第一个，此时，需要排序的数据被分成了</a:t>
            </a:r>
            <a:r>
              <a:rPr lang="zh-CN" altLang="en-US" sz="1600" dirty="0" smtClean="0">
                <a:solidFill>
                  <a:srgbClr val="0000FF"/>
                </a:solidFill>
                <a:latin typeface="黑体" pitchFamily="49" charset="-122"/>
              </a:rPr>
              <a:t>有序序列</a:t>
            </a:r>
            <a:r>
              <a:rPr lang="zh-CN" altLang="en-US" sz="1600" dirty="0" smtClean="0">
                <a:solidFill>
                  <a:srgbClr val="000000"/>
                </a:solidFill>
                <a:latin typeface="黑体" pitchFamily="49" charset="-122"/>
              </a:rPr>
              <a:t>和</a:t>
            </a:r>
            <a:r>
              <a:rPr lang="zh-CN" altLang="en-US" sz="1600" dirty="0" smtClean="0">
                <a:solidFill>
                  <a:srgbClr val="0000FF"/>
                </a:solidFill>
                <a:latin typeface="黑体" pitchFamily="49" charset="-122"/>
              </a:rPr>
              <a:t>待排序列。</a:t>
            </a:r>
            <a:endParaRPr lang="zh-CN" altLang="en-US" sz="1600" dirty="0">
              <a:solidFill>
                <a:srgbClr val="0000FF"/>
              </a:solidFill>
              <a:latin typeface="黑体" pitchFamily="49" charset="-122"/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auto">
          <a:xfrm>
            <a:off x="5004048" y="3439128"/>
            <a:ext cx="3773372" cy="126527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zh-CN" sz="1600" dirty="0" smtClean="0">
                <a:solidFill>
                  <a:srgbClr val="FF0000"/>
                </a:solidFill>
                <a:latin typeface="黑体" pitchFamily="49" charset="-122"/>
              </a:rPr>
              <a:t>Step2</a:t>
            </a:r>
            <a:r>
              <a:rPr lang="zh-CN" altLang="en-US" sz="1600" dirty="0" smtClean="0">
                <a:solidFill>
                  <a:srgbClr val="FF0000"/>
                </a:solidFill>
                <a:latin typeface="黑体" pitchFamily="49" charset="-122"/>
              </a:rPr>
              <a:t>：</a:t>
            </a:r>
            <a:r>
              <a:rPr lang="zh-CN" altLang="en-US" sz="1600" dirty="0" smtClean="0">
                <a:solidFill>
                  <a:schemeClr val="bg2"/>
                </a:solidFill>
                <a:latin typeface="黑体" pitchFamily="49" charset="-122"/>
              </a:rPr>
              <a:t>取</a:t>
            </a:r>
            <a:r>
              <a:rPr lang="zh-CN" altLang="en-US" sz="1600" dirty="0" smtClean="0">
                <a:solidFill>
                  <a:srgbClr val="0000FF"/>
                </a:solidFill>
                <a:latin typeface="黑体" pitchFamily="49" charset="-122"/>
              </a:rPr>
              <a:t>待排序列</a:t>
            </a:r>
            <a:r>
              <a:rPr lang="zh-CN" altLang="en-US" sz="1600" dirty="0" smtClean="0">
                <a:solidFill>
                  <a:schemeClr val="bg2"/>
                </a:solidFill>
                <a:latin typeface="黑体" pitchFamily="49" charset="-122"/>
              </a:rPr>
              <a:t>中的第一个数与有序序列中的数由后向前一一比较，确定其所在位置，</a:t>
            </a:r>
            <a:r>
              <a:rPr lang="zh-CN" altLang="en-US" sz="1600" dirty="0" smtClean="0">
                <a:solidFill>
                  <a:srgbClr val="0000FF"/>
                </a:solidFill>
                <a:latin typeface="黑体" pitchFamily="49" charset="-122"/>
              </a:rPr>
              <a:t>腾</a:t>
            </a:r>
            <a:r>
              <a:rPr lang="zh-CN" altLang="en-US" sz="1600" dirty="0">
                <a:solidFill>
                  <a:srgbClr val="0000FF"/>
                </a:solidFill>
                <a:latin typeface="黑体" pitchFamily="49" charset="-122"/>
              </a:rPr>
              <a:t>出</a:t>
            </a:r>
            <a:r>
              <a:rPr lang="zh-CN" altLang="en-US" sz="1600" dirty="0" smtClean="0">
                <a:solidFill>
                  <a:srgbClr val="0000FF"/>
                </a:solidFill>
                <a:latin typeface="黑体" pitchFamily="49" charset="-122"/>
              </a:rPr>
              <a:t>位置</a:t>
            </a:r>
            <a:r>
              <a:rPr lang="zh-CN" altLang="en-US" sz="1600" dirty="0" smtClean="0">
                <a:solidFill>
                  <a:schemeClr val="bg2"/>
                </a:solidFill>
                <a:latin typeface="黑体" pitchFamily="49" charset="-122"/>
              </a:rPr>
              <a:t>，将该数据</a:t>
            </a:r>
            <a:r>
              <a:rPr lang="zh-CN" altLang="en-US" sz="1600" dirty="0" smtClean="0">
                <a:solidFill>
                  <a:srgbClr val="0000FF"/>
                </a:solidFill>
                <a:latin typeface="黑体" pitchFamily="49" charset="-122"/>
              </a:rPr>
              <a:t>插入</a:t>
            </a:r>
            <a:r>
              <a:rPr lang="zh-CN" altLang="en-US" sz="1600" dirty="0" smtClean="0">
                <a:solidFill>
                  <a:schemeClr val="bg2"/>
                </a:solidFill>
                <a:latin typeface="黑体" pitchFamily="49" charset="-122"/>
              </a:rPr>
              <a:t>。</a:t>
            </a:r>
            <a:endParaRPr lang="zh-CN" altLang="en-US" sz="1600" dirty="0">
              <a:solidFill>
                <a:schemeClr val="bg2"/>
              </a:solidFill>
              <a:latin typeface="黑体" pitchFamily="49" charset="-122"/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auto">
          <a:xfrm>
            <a:off x="5004048" y="5267376"/>
            <a:ext cx="3773372" cy="96993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altLang="zh-CN" sz="1600" dirty="0" smtClean="0">
                <a:solidFill>
                  <a:srgbClr val="FF0000"/>
                </a:solidFill>
                <a:latin typeface="黑体" pitchFamily="49" charset="-122"/>
              </a:rPr>
              <a:t>Step3</a:t>
            </a:r>
            <a:r>
              <a:rPr lang="zh-CN" altLang="en-US" sz="1600" dirty="0" smtClean="0">
                <a:solidFill>
                  <a:srgbClr val="FF0000"/>
                </a:solidFill>
                <a:latin typeface="黑体" pitchFamily="49" charset="-122"/>
              </a:rPr>
              <a:t>：</a:t>
            </a:r>
            <a:r>
              <a:rPr lang="zh-CN" altLang="en-US" sz="1600" dirty="0" smtClean="0">
                <a:solidFill>
                  <a:schemeClr val="bg2"/>
                </a:solidFill>
                <a:latin typeface="黑体" pitchFamily="49" charset="-122"/>
              </a:rPr>
              <a:t>重复</a:t>
            </a:r>
            <a:r>
              <a:rPr lang="en-US" altLang="zh-CN" sz="1600" dirty="0" smtClean="0">
                <a:solidFill>
                  <a:schemeClr val="bg2"/>
                </a:solidFill>
                <a:latin typeface="黑体" pitchFamily="49" charset="-122"/>
              </a:rPr>
              <a:t>Step1</a:t>
            </a:r>
            <a:r>
              <a:rPr lang="zh-CN" altLang="en-US" sz="1600" dirty="0" smtClean="0">
                <a:solidFill>
                  <a:schemeClr val="bg2"/>
                </a:solidFill>
                <a:latin typeface="黑体" pitchFamily="49" charset="-122"/>
              </a:rPr>
              <a:t>、</a:t>
            </a:r>
            <a:r>
              <a:rPr lang="en-US" altLang="zh-CN" sz="1600" dirty="0" smtClean="0">
                <a:solidFill>
                  <a:schemeClr val="bg2"/>
                </a:solidFill>
                <a:latin typeface="黑体" pitchFamily="49" charset="-122"/>
              </a:rPr>
              <a:t>Step2</a:t>
            </a:r>
            <a:r>
              <a:rPr lang="zh-CN" altLang="en-US" sz="1600" dirty="0" smtClean="0">
                <a:solidFill>
                  <a:schemeClr val="bg2"/>
                </a:solidFill>
                <a:latin typeface="黑体" pitchFamily="49" charset="-122"/>
              </a:rPr>
              <a:t>，直至待排序列中数据个数为</a:t>
            </a:r>
            <a:r>
              <a:rPr lang="zh-CN" altLang="en-US" sz="1600" dirty="0" smtClean="0">
                <a:solidFill>
                  <a:srgbClr val="0000FF"/>
                </a:solidFill>
                <a:latin typeface="黑体" pitchFamily="49" charset="-122"/>
              </a:rPr>
              <a:t>零</a:t>
            </a:r>
            <a:r>
              <a:rPr lang="zh-CN" altLang="en-US" sz="1600" dirty="0" smtClean="0">
                <a:solidFill>
                  <a:schemeClr val="bg2"/>
                </a:solidFill>
                <a:latin typeface="黑体" pitchFamily="49" charset="-122"/>
              </a:rPr>
              <a:t>。</a:t>
            </a:r>
            <a:endParaRPr lang="zh-CN" altLang="en-US" sz="1600" dirty="0">
              <a:solidFill>
                <a:schemeClr val="bg2"/>
              </a:solidFill>
              <a:latin typeface="黑体" pitchFamily="49" charset="-122"/>
            </a:endParaRPr>
          </a:p>
        </p:txBody>
      </p:sp>
      <p:sp>
        <p:nvSpPr>
          <p:cNvPr id="43" name="燕尾形 42"/>
          <p:cNvSpPr>
            <a:spLocks noChangeAspect="1"/>
          </p:cNvSpPr>
          <p:nvPr/>
        </p:nvSpPr>
        <p:spPr bwMode="auto">
          <a:xfrm rot="5400000">
            <a:off x="6710732" y="4776490"/>
            <a:ext cx="360000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44" name="燕尾形 43"/>
          <p:cNvSpPr>
            <a:spLocks noChangeAspect="1"/>
          </p:cNvSpPr>
          <p:nvPr/>
        </p:nvSpPr>
        <p:spPr bwMode="auto">
          <a:xfrm rot="5400000">
            <a:off x="6710732" y="3032976"/>
            <a:ext cx="360000" cy="288032"/>
          </a:xfrm>
          <a:prstGeom prst="chevron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0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032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 animBg="1"/>
      <p:bldP spid="38" grpId="0" animBg="1"/>
      <p:bldP spid="39" grpId="0" bldLvl="0" animBg="1" autoUpdateAnimBg="0"/>
      <p:bldP spid="40" grpId="0" bldLvl="0" animBg="1" autoUpdateAnimBg="0"/>
      <p:bldP spid="41" grpId="0" bldLvl="0" animBg="1" autoUpdateAnimBg="0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导言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29" y="1340768"/>
            <a:ext cx="2030659" cy="288036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97" y="3118400"/>
            <a:ext cx="2030400" cy="28709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808">
            <a:off x="2142974" y="3268299"/>
            <a:ext cx="1960257" cy="27805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88" y="1878273"/>
            <a:ext cx="2030400" cy="287098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357">
            <a:off x="2435280" y="3380096"/>
            <a:ext cx="2030400" cy="28709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29" y="2420888"/>
            <a:ext cx="2030400" cy="287098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29" y="2943323"/>
            <a:ext cx="2030400" cy="2870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6509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后测</a:t>
            </a:r>
            <a:endParaRPr lang="zh-CN" altLang="en-US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667050" y="2743218"/>
            <a:ext cx="6172060" cy="900096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</a:rPr>
              <a:t>对算法策略进行</a:t>
            </a: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</a:rPr>
              <a:t>优化</a:t>
            </a: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黑体" pitchFamily="49" charset="-122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2895600" y="1828800"/>
            <a:ext cx="5867392" cy="685800"/>
          </a:xfrm>
          <a:prstGeom prst="rect">
            <a:avLst/>
          </a:prstGeom>
          <a:solidFill>
            <a:srgbClr val="CCFFFF">
              <a:alpha val="54117"/>
            </a:srgbClr>
          </a:solidFill>
          <a:ln w="254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0"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sym typeface="Arial" pitchFamily="34" charset="0"/>
              </a:rPr>
              <a:t>如何提升算法的性能？</a:t>
            </a:r>
            <a:endParaRPr lang="zh-CN" alt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sym typeface="Arial" pitchFamily="34" charset="0"/>
            </a:endParaRPr>
          </a:p>
        </p:txBody>
      </p:sp>
      <p:pic>
        <p:nvPicPr>
          <p:cNvPr id="8" name="Picture 4" descr="question_float_from_box_hg_cl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20763"/>
            <a:ext cx="14795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667050" y="3929066"/>
            <a:ext cx="6172060" cy="114297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4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</a:rPr>
              <a:t>减少比较次数和移动次数，尽量</a:t>
            </a: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</a:rPr>
              <a:t>提高速度</a:t>
            </a: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</a:rPr>
              <a:t>。</a:t>
            </a:r>
            <a:endParaRPr lang="zh-CN" altLang="en-US" sz="2400" dirty="0">
              <a:solidFill>
                <a:srgbClr val="000000"/>
              </a:solidFill>
              <a:latin typeface="黑体" pitchFamily="49" charset="-122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2714353" y="5562544"/>
            <a:ext cx="6124757" cy="761980"/>
          </a:xfrm>
          <a:prstGeom prst="roundRect">
            <a:avLst>
              <a:gd name="adj" fmla="val 16667"/>
            </a:avLst>
          </a:prstGeom>
          <a:solidFill>
            <a:srgbClr val="FFFA00"/>
          </a:solidFill>
          <a:ln w="25400">
            <a:solidFill>
              <a:srgbClr val="FFC000"/>
            </a:solidFill>
            <a:round/>
            <a:headEnd/>
            <a:tailEnd type="triangle" w="med" len="med"/>
          </a:ln>
          <a:effectLst/>
          <a:extLst/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</a:rPr>
              <a:t>已经学过的排序算法如何优化？</a:t>
            </a:r>
            <a:endParaRPr lang="zh-CN" altLang="en-US" sz="2400" dirty="0">
              <a:solidFill>
                <a:srgbClr val="000000"/>
              </a:solidFill>
              <a:latin typeface="黑体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99342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03053E-7 L -0.07864 -0.311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155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5" grpId="0" animBg="1"/>
      <p:bldP spid="16" grpId="0" animBg="1"/>
      <p:bldP spid="16" grpId="1" animBg="1"/>
      <p:bldP spid="16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拓展</a:t>
            </a:r>
            <a:endParaRPr lang="zh-CN" altLang="en-US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514714" y="1781974"/>
            <a:ext cx="6172060" cy="114297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</a:rPr>
              <a:t>是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</a:rPr>
              <a:t>对</a:t>
            </a:r>
            <a:r>
              <a:rPr lang="zh-CN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</a:rPr>
              <a:t>插入排序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</a:rPr>
              <a:t>算法的</a:t>
            </a: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</a:rPr>
              <a:t>优化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</a:rPr>
              <a:t>。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28714" y="1700808"/>
            <a:ext cx="1452563" cy="1069975"/>
          </a:xfrm>
          <a:prstGeom prst="roundRect">
            <a:avLst>
              <a:gd name="adj" fmla="val 11921"/>
            </a:avLst>
          </a:prstGeom>
          <a:solidFill>
            <a:srgbClr val="FF6699"/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zh-CN" altLang="en-US" sz="2400" dirty="0" smtClean="0"/>
              <a:t>希尔排序算法</a:t>
            </a:r>
            <a:endParaRPr lang="zh-CN" altLang="en-US" sz="2400" dirty="0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752714" y="1929408"/>
            <a:ext cx="762000" cy="720725"/>
          </a:xfrm>
          <a:prstGeom prst="rightArrow">
            <a:avLst>
              <a:gd name="adj1" fmla="val 50000"/>
              <a:gd name="adj2" fmla="val 26432"/>
            </a:avLst>
          </a:prstGeom>
          <a:solidFill>
            <a:srgbClr val="CCFFFF">
              <a:alpha val="47058"/>
            </a:srgbClr>
          </a:solidFill>
          <a:ln w="2857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2000">
              <a:solidFill>
                <a:srgbClr val="0515AB"/>
              </a:solidFill>
              <a:ea typeface="宋体" pitchFamily="2" charset="-122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514714" y="3214100"/>
            <a:ext cx="6172060" cy="114297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</a:rPr>
              <a:t>核心思想</a:t>
            </a:r>
            <a:r>
              <a:rPr lang="zh-CN" alt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</a:rPr>
              <a:t>是：以位置间隔将数据序列分成若干子序列，每个子序列内部进行插入排序。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14714" y="4653136"/>
            <a:ext cx="6172060" cy="129614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黑体" pitchFamily="49" charset="-122"/>
              </a:rPr>
              <a:t>基于</a:t>
            </a: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</a:rPr>
              <a:t>“</a:t>
            </a: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</a:rPr>
              <a:t>记录越少，速度越快</a:t>
            </a: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</a:rPr>
              <a:t>”的思想，在插入排序时对</a:t>
            </a:r>
            <a:r>
              <a:rPr lang="zh-CN" altLang="en-US" sz="2400" dirty="0" smtClean="0">
                <a:solidFill>
                  <a:srgbClr val="0000FF"/>
                </a:solidFill>
                <a:latin typeface="黑体" pitchFamily="49" charset="-122"/>
              </a:rPr>
              <a:t>待排序列</a:t>
            </a: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</a:rPr>
              <a:t>进行“</a:t>
            </a: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</a:rPr>
              <a:t>跳跃式</a:t>
            </a: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</a:rPr>
              <a:t>”移动。</a:t>
            </a:r>
            <a:endParaRPr lang="zh-CN" altLang="en-US" sz="2400" dirty="0">
              <a:solidFill>
                <a:srgbClr val="000000"/>
              </a:solidFill>
              <a:latin typeface="黑体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5721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拓展</a:t>
            </a:r>
          </a:p>
        </p:txBody>
      </p:sp>
      <p:sp>
        <p:nvSpPr>
          <p:cNvPr id="4" name="圆角矩形 3"/>
          <p:cNvSpPr/>
          <p:nvPr/>
        </p:nvSpPr>
        <p:spPr bwMode="auto">
          <a:xfrm>
            <a:off x="539552" y="1136618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865150" y="1136618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3206482" y="1136618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4578046" y="1136618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949610" y="1136618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10.88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7315083" y="1124744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2712" y="2060848"/>
            <a:ext cx="3861216" cy="609584"/>
          </a:xfrm>
          <a:prstGeom prst="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800" dirty="0" smtClean="0">
                <a:solidFill>
                  <a:schemeClr val="bg2"/>
                </a:solidFill>
              </a:rPr>
              <a:t>第一次，位置间隔为</a:t>
            </a:r>
            <a:r>
              <a:rPr lang="en-US" altLang="zh-CN" sz="2800" dirty="0" smtClean="0">
                <a:solidFill>
                  <a:schemeClr val="bg2"/>
                </a:solidFill>
              </a:rPr>
              <a:t>3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539552" y="2924944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1865150" y="3684748"/>
            <a:ext cx="1142971" cy="681904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3206481" y="4437376"/>
            <a:ext cx="1142971" cy="681904"/>
          </a:xfrm>
          <a:prstGeom prst="roundRect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4558996" y="2924944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5" name="圆角矩形 14"/>
          <p:cNvSpPr/>
          <p:nvPr/>
        </p:nvSpPr>
        <p:spPr bwMode="auto">
          <a:xfrm>
            <a:off x="5974655" y="3684748"/>
            <a:ext cx="1142971" cy="681904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10.88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7315082" y="4437376"/>
            <a:ext cx="1142971" cy="681904"/>
          </a:xfrm>
          <a:prstGeom prst="roundRect">
            <a:avLst/>
          </a:prstGeom>
          <a:solidFill>
            <a:srgbClr val="FF66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7" name="圆角矩形 16"/>
          <p:cNvSpPr/>
          <p:nvPr/>
        </p:nvSpPr>
        <p:spPr bwMode="auto">
          <a:xfrm>
            <a:off x="4558994" y="2924944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539552" y="2924944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bg2"/>
                </a:solidFill>
              </a:rPr>
              <a:t>11.3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1865149" y="3684748"/>
            <a:ext cx="1142971" cy="681904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bg2"/>
                </a:solidFill>
              </a:rPr>
              <a:t>10.88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5974655" y="3675096"/>
            <a:ext cx="1142971" cy="681904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 bwMode="auto">
          <a:xfrm flipV="1">
            <a:off x="1116425" y="2187234"/>
            <a:ext cx="4014053" cy="55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直接连接符 21"/>
          <p:cNvCxnSpPr/>
          <p:nvPr/>
        </p:nvCxnSpPr>
        <p:spPr bwMode="auto">
          <a:xfrm flipH="1">
            <a:off x="5130478" y="1854476"/>
            <a:ext cx="1" cy="34244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直接连接符 22"/>
          <p:cNvCxnSpPr/>
          <p:nvPr/>
        </p:nvCxnSpPr>
        <p:spPr bwMode="auto">
          <a:xfrm flipH="1">
            <a:off x="1130868" y="1844788"/>
            <a:ext cx="5806" cy="34244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" name="直接连接符 27"/>
          <p:cNvCxnSpPr/>
          <p:nvPr/>
        </p:nvCxnSpPr>
        <p:spPr bwMode="auto">
          <a:xfrm flipV="1">
            <a:off x="2436634" y="2403765"/>
            <a:ext cx="4014053" cy="55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" name="直接连接符 28"/>
          <p:cNvCxnSpPr/>
          <p:nvPr/>
        </p:nvCxnSpPr>
        <p:spPr bwMode="auto">
          <a:xfrm>
            <a:off x="6450687" y="1854476"/>
            <a:ext cx="1" cy="55897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" name="直接连接符 29"/>
          <p:cNvCxnSpPr/>
          <p:nvPr/>
        </p:nvCxnSpPr>
        <p:spPr bwMode="auto">
          <a:xfrm flipH="1">
            <a:off x="2451077" y="1854476"/>
            <a:ext cx="5806" cy="54928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" name="直接连接符 32"/>
          <p:cNvCxnSpPr/>
          <p:nvPr/>
        </p:nvCxnSpPr>
        <p:spPr bwMode="auto">
          <a:xfrm flipV="1">
            <a:off x="3777967" y="2602911"/>
            <a:ext cx="4014053" cy="55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" name="直接连接符 33"/>
          <p:cNvCxnSpPr/>
          <p:nvPr/>
        </p:nvCxnSpPr>
        <p:spPr bwMode="auto">
          <a:xfrm>
            <a:off x="7792020" y="1854476"/>
            <a:ext cx="1" cy="75812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" name="直接连接符 34"/>
          <p:cNvCxnSpPr/>
          <p:nvPr/>
        </p:nvCxnSpPr>
        <p:spPr bwMode="auto">
          <a:xfrm flipH="1">
            <a:off x="3792410" y="1854476"/>
            <a:ext cx="5806" cy="74843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673261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277 L 0.43958 -2.13691E-6 " pathEditMode="relative" rAng="0" ptsTypes="AA">
                                      <p:cBhvr>
                                        <p:cTn id="75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66" y="13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3.07123E-6 L -0.43576 -0.00278 " pathEditMode="relative" rAng="0" ptsTypes="AA">
                                      <p:cBhvr>
                                        <p:cTn id="81" dur="2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9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8 -0.00879 L 0.44948 -0.00139 " pathEditMode="relative" rAng="0" ptsTypes="AA">
                                      <p:cBhvr>
                                        <p:cTn id="89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0" y="37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61702E-6 L -0.45034 -0.00671 " pathEditMode="relative" rAng="0" ptsTypes="AA">
                                      <p:cBhvr>
                                        <p:cTn id="95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1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0.00052 0.41227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00521 0.30139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4.44444E-6 0.19167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00191 0.41227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0033 0.30278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00017 0.19167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拓展</a:t>
            </a:r>
          </a:p>
        </p:txBody>
      </p:sp>
      <p:sp>
        <p:nvSpPr>
          <p:cNvPr id="4" name="圆角矩形 3"/>
          <p:cNvSpPr/>
          <p:nvPr/>
        </p:nvSpPr>
        <p:spPr bwMode="auto">
          <a:xfrm>
            <a:off x="539552" y="1136618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bg2"/>
                </a:solidFill>
              </a:rPr>
              <a:t>11.3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1865150" y="1136618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bg2"/>
                </a:solidFill>
              </a:rPr>
              <a:t>10.88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3206482" y="1136618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4578046" y="1136618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949610" y="1136618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11.19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7315083" y="1124744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2711" y="2060848"/>
            <a:ext cx="3650863" cy="609584"/>
          </a:xfrm>
          <a:prstGeom prst="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800" dirty="0" smtClean="0">
                <a:solidFill>
                  <a:schemeClr val="bg2"/>
                </a:solidFill>
              </a:rPr>
              <a:t>第</a:t>
            </a:r>
            <a:r>
              <a:rPr lang="zh-CN" altLang="en-US" sz="2800" dirty="0">
                <a:solidFill>
                  <a:schemeClr val="bg2"/>
                </a:solidFill>
              </a:rPr>
              <a:t>二</a:t>
            </a:r>
            <a:r>
              <a:rPr lang="zh-CN" altLang="en-US" sz="2800" dirty="0" smtClean="0">
                <a:solidFill>
                  <a:schemeClr val="bg2"/>
                </a:solidFill>
              </a:rPr>
              <a:t>次，位置间隔为</a:t>
            </a:r>
            <a:r>
              <a:rPr lang="en-US" altLang="zh-CN" sz="2800" dirty="0" smtClean="0">
                <a:solidFill>
                  <a:schemeClr val="bg2"/>
                </a:solidFill>
              </a:rPr>
              <a:t>2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539552" y="285293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bg2"/>
                </a:solidFill>
              </a:rPr>
              <a:t>10.81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1865150" y="285293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bg2"/>
                </a:solidFill>
              </a:rPr>
              <a:t>10.88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3206482" y="285293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11.19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4578046" y="285293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5" name="圆角矩形 24"/>
          <p:cNvSpPr/>
          <p:nvPr/>
        </p:nvSpPr>
        <p:spPr bwMode="auto">
          <a:xfrm>
            <a:off x="5949610" y="285293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6" name="圆角矩形 25"/>
          <p:cNvSpPr/>
          <p:nvPr/>
        </p:nvSpPr>
        <p:spPr bwMode="auto">
          <a:xfrm>
            <a:off x="7315083" y="2841062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62712" y="3717032"/>
            <a:ext cx="3650862" cy="609584"/>
          </a:xfrm>
          <a:prstGeom prst="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sz="2800" dirty="0" smtClean="0">
                <a:solidFill>
                  <a:schemeClr val="bg2"/>
                </a:solidFill>
              </a:rPr>
              <a:t>第三次，位置间隔为</a:t>
            </a:r>
            <a:r>
              <a:rPr lang="en-US" altLang="zh-CN" sz="2800" dirty="0" smtClean="0">
                <a:solidFill>
                  <a:schemeClr val="bg2"/>
                </a:solidFill>
              </a:rPr>
              <a:t>1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8" name="圆角矩形 27"/>
          <p:cNvSpPr/>
          <p:nvPr/>
        </p:nvSpPr>
        <p:spPr bwMode="auto">
          <a:xfrm>
            <a:off x="539552" y="465313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bg2"/>
                </a:solidFill>
              </a:rPr>
              <a:t>10.81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29" name="圆角矩形 28"/>
          <p:cNvSpPr/>
          <p:nvPr/>
        </p:nvSpPr>
        <p:spPr bwMode="auto">
          <a:xfrm>
            <a:off x="1865150" y="465313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 smtClean="0">
                <a:solidFill>
                  <a:schemeClr val="bg2"/>
                </a:solidFill>
              </a:rPr>
              <a:t>10.88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30" name="圆角矩形 29"/>
          <p:cNvSpPr/>
          <p:nvPr/>
        </p:nvSpPr>
        <p:spPr bwMode="auto">
          <a:xfrm>
            <a:off x="3206482" y="465313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1" name="圆角矩形 30"/>
          <p:cNvSpPr/>
          <p:nvPr/>
        </p:nvSpPr>
        <p:spPr bwMode="auto">
          <a:xfrm>
            <a:off x="4578046" y="465313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11.19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2" name="圆角矩形 31"/>
          <p:cNvSpPr/>
          <p:nvPr/>
        </p:nvSpPr>
        <p:spPr bwMode="auto">
          <a:xfrm>
            <a:off x="5949610" y="465313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3" name="圆角矩形 32"/>
          <p:cNvSpPr/>
          <p:nvPr/>
        </p:nvSpPr>
        <p:spPr bwMode="auto">
          <a:xfrm>
            <a:off x="7315083" y="4641262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2775608" y="5877272"/>
            <a:ext cx="1002359" cy="60958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结束</a:t>
            </a:r>
          </a:p>
        </p:txBody>
      </p:sp>
      <p:cxnSp>
        <p:nvCxnSpPr>
          <p:cNvPr id="13" name="直接连接符 12"/>
          <p:cNvCxnSpPr>
            <a:stCxn id="4" idx="2"/>
          </p:cNvCxnSpPr>
          <p:nvPr/>
        </p:nvCxnSpPr>
        <p:spPr bwMode="auto">
          <a:xfrm flipH="1">
            <a:off x="1111037" y="1818522"/>
            <a:ext cx="1" cy="24232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5" name="直接连接符 14"/>
          <p:cNvCxnSpPr/>
          <p:nvPr/>
        </p:nvCxnSpPr>
        <p:spPr bwMode="auto">
          <a:xfrm>
            <a:off x="1111037" y="2060848"/>
            <a:ext cx="266693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" name="直接连接符 34"/>
          <p:cNvCxnSpPr/>
          <p:nvPr/>
        </p:nvCxnSpPr>
        <p:spPr bwMode="auto">
          <a:xfrm flipH="1">
            <a:off x="3772162" y="1818522"/>
            <a:ext cx="1" cy="24232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" name="直接连接符 46"/>
          <p:cNvCxnSpPr/>
          <p:nvPr/>
        </p:nvCxnSpPr>
        <p:spPr bwMode="auto">
          <a:xfrm>
            <a:off x="2320119" y="2142699"/>
            <a:ext cx="2829412" cy="1826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8" name="直接连接符 47"/>
          <p:cNvCxnSpPr>
            <a:stCxn id="7" idx="2"/>
          </p:cNvCxnSpPr>
          <p:nvPr/>
        </p:nvCxnSpPr>
        <p:spPr bwMode="auto">
          <a:xfrm flipH="1">
            <a:off x="5143727" y="1818522"/>
            <a:ext cx="5805" cy="34244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6" name="直接连接符 55"/>
          <p:cNvCxnSpPr/>
          <p:nvPr/>
        </p:nvCxnSpPr>
        <p:spPr bwMode="auto">
          <a:xfrm flipH="1">
            <a:off x="2334562" y="1799699"/>
            <a:ext cx="5805" cy="34244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7" name="直接连接符 56"/>
          <p:cNvCxnSpPr/>
          <p:nvPr/>
        </p:nvCxnSpPr>
        <p:spPr bwMode="auto">
          <a:xfrm>
            <a:off x="3707904" y="2060848"/>
            <a:ext cx="2829412" cy="1826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1" name="直接连接符 60"/>
          <p:cNvCxnSpPr/>
          <p:nvPr/>
        </p:nvCxnSpPr>
        <p:spPr bwMode="auto">
          <a:xfrm>
            <a:off x="5106388" y="2149648"/>
            <a:ext cx="2829412" cy="1826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3" name="直接连接符 62"/>
          <p:cNvCxnSpPr/>
          <p:nvPr/>
        </p:nvCxnSpPr>
        <p:spPr bwMode="auto">
          <a:xfrm flipH="1">
            <a:off x="7899110" y="1800253"/>
            <a:ext cx="5805" cy="34244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" name="直接连接符 39"/>
          <p:cNvCxnSpPr/>
          <p:nvPr/>
        </p:nvCxnSpPr>
        <p:spPr bwMode="auto">
          <a:xfrm flipH="1">
            <a:off x="6521094" y="1806648"/>
            <a:ext cx="1" cy="24232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518534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拓展</a:t>
            </a:r>
            <a:endParaRPr lang="zh-CN" altLang="en-US" dirty="0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416718" y="2881488"/>
            <a:ext cx="1452563" cy="1069975"/>
          </a:xfrm>
          <a:prstGeom prst="roundRect">
            <a:avLst>
              <a:gd name="adj" fmla="val 11921"/>
            </a:avLst>
          </a:prstGeom>
          <a:solidFill>
            <a:srgbClr val="008000"/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zh-CN" altLang="en-US" sz="2400" dirty="0" smtClean="0"/>
              <a:t>插入排序算法</a:t>
            </a:r>
            <a:endParaRPr lang="zh-CN" altLang="en-US" sz="2400" dirty="0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1927302" y="3110087"/>
            <a:ext cx="762000" cy="720725"/>
          </a:xfrm>
          <a:prstGeom prst="rightArrow">
            <a:avLst>
              <a:gd name="adj1" fmla="val 50000"/>
              <a:gd name="adj2" fmla="val 26432"/>
            </a:avLst>
          </a:prstGeom>
          <a:solidFill>
            <a:srgbClr val="CCFFFF">
              <a:alpha val="47058"/>
            </a:srgbClr>
          </a:solidFill>
          <a:ln w="2857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2000">
              <a:solidFill>
                <a:srgbClr val="0515AB"/>
              </a:solidFill>
              <a:ea typeface="宋体" pitchFamily="2" charset="-122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2702718" y="2729095"/>
            <a:ext cx="6172060" cy="1523959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黑体" pitchFamily="49" charset="-122"/>
              </a:rPr>
              <a:t>比较</a:t>
            </a: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</a:rPr>
              <a:t>次数</a:t>
            </a: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</a:rPr>
              <a:t>和</a:t>
            </a:r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</a:rPr>
              <a:t>移动次数</a:t>
            </a: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</a:rPr>
              <a:t>：待排序列有序效率很高；待排序数据随机，比较和移动次数均为</a:t>
            </a:r>
            <a:r>
              <a:rPr lang="en-US" altLang="zh-CN" sz="2400" dirty="0" smtClean="0">
                <a:solidFill>
                  <a:srgbClr val="000000"/>
                </a:solidFill>
                <a:latin typeface="黑体" pitchFamily="49" charset="-122"/>
              </a:rPr>
              <a:t>n</a:t>
            </a:r>
            <a:r>
              <a:rPr lang="en-US" altLang="zh-CN" sz="2400" baseline="30000" dirty="0" smtClean="0">
                <a:solidFill>
                  <a:srgbClr val="000000"/>
                </a:solidFill>
                <a:latin typeface="黑体" pitchFamily="49" charset="-122"/>
              </a:rPr>
              <a:t>2</a:t>
            </a:r>
            <a:r>
              <a:rPr lang="en-US" altLang="zh-CN" sz="2400" dirty="0" smtClean="0">
                <a:solidFill>
                  <a:srgbClr val="000000"/>
                </a:solidFill>
                <a:latin typeface="黑体" pitchFamily="49" charset="-122"/>
              </a:rPr>
              <a:t>/4</a:t>
            </a:r>
            <a:r>
              <a:rPr lang="zh-CN" altLang="en-US" sz="2400" dirty="0" smtClean="0">
                <a:solidFill>
                  <a:srgbClr val="000000"/>
                </a:solidFill>
                <a:latin typeface="黑体" pitchFamily="49" charset="-122"/>
              </a:rPr>
              <a:t>次。</a:t>
            </a:r>
            <a:endParaRPr lang="zh-CN" altLang="en-US" sz="2400" dirty="0">
              <a:solidFill>
                <a:srgbClr val="000000"/>
              </a:solidFill>
              <a:latin typeface="黑体" pitchFamily="49" charset="-122"/>
            </a:endParaRPr>
          </a:p>
        </p:txBody>
      </p:sp>
      <p:sp>
        <p:nvSpPr>
          <p:cNvPr id="15" name="七角星 14"/>
          <p:cNvSpPr/>
          <p:nvPr/>
        </p:nvSpPr>
        <p:spPr bwMode="auto">
          <a:xfrm>
            <a:off x="3635896" y="476672"/>
            <a:ext cx="2592288" cy="2096531"/>
          </a:xfrm>
          <a:prstGeom prst="star7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时间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复杂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度为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O(n</a:t>
            </a:r>
            <a:r>
              <a:rPr kumimoji="0" lang="en-US" altLang="zh-CN" sz="2800" b="1" i="0" u="none" strike="noStrike" cap="none" normalizeH="0" baseline="3000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2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)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2702718" y="4446270"/>
            <a:ext cx="6172060" cy="114297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bg2"/>
                </a:solidFill>
                <a:latin typeface="黑体" pitchFamily="49" charset="-122"/>
              </a:rPr>
              <a:t>最后一个</a:t>
            </a:r>
            <a:r>
              <a:rPr lang="zh-CN" altLang="en-US" sz="2400" dirty="0">
                <a:solidFill>
                  <a:schemeClr val="bg2"/>
                </a:solidFill>
                <a:latin typeface="黑体" pitchFamily="49" charset="-122"/>
              </a:rPr>
              <a:t>位置间隔</a:t>
            </a:r>
            <a:r>
              <a:rPr lang="zh-CN" altLang="en-US" sz="2400" dirty="0" smtClean="0">
                <a:solidFill>
                  <a:schemeClr val="bg2"/>
                </a:solidFill>
                <a:latin typeface="黑体" pitchFamily="49" charset="-122"/>
              </a:rPr>
              <a:t>为</a:t>
            </a:r>
            <a:r>
              <a:rPr lang="en-US" altLang="zh-CN" sz="2400" dirty="0" smtClean="0">
                <a:solidFill>
                  <a:schemeClr val="bg2"/>
                </a:solidFill>
                <a:latin typeface="黑体" pitchFamily="49" charset="-122"/>
              </a:rPr>
              <a:t>1</a:t>
            </a:r>
            <a:r>
              <a:rPr lang="zh-CN" altLang="en-US" sz="2400" dirty="0" smtClean="0">
                <a:solidFill>
                  <a:schemeClr val="bg2"/>
                </a:solidFill>
                <a:latin typeface="黑体" pitchFamily="49" charset="-122"/>
              </a:rPr>
              <a:t>，则时间复杂度为</a:t>
            </a:r>
            <a:r>
              <a:rPr lang="en-US" altLang="zh-CN" sz="2400" dirty="0" smtClean="0">
                <a:solidFill>
                  <a:schemeClr val="bg2"/>
                </a:solidFill>
                <a:latin typeface="黑体" pitchFamily="49" charset="-122"/>
              </a:rPr>
              <a:t>O(n</a:t>
            </a:r>
            <a:r>
              <a:rPr lang="en-US" altLang="zh-CN" sz="2400" baseline="30000" dirty="0" smtClean="0">
                <a:solidFill>
                  <a:schemeClr val="bg2"/>
                </a:solidFill>
                <a:latin typeface="黑体" pitchFamily="49" charset="-122"/>
              </a:rPr>
              <a:t>3/2</a:t>
            </a:r>
            <a:r>
              <a:rPr lang="en-US" altLang="zh-CN" sz="2400" dirty="0" smtClean="0">
                <a:solidFill>
                  <a:schemeClr val="bg2"/>
                </a:solidFill>
                <a:latin typeface="黑体" pitchFamily="49" charset="-122"/>
              </a:rPr>
              <a:t>)</a:t>
            </a:r>
            <a:endParaRPr lang="zh-CN" altLang="en-US" sz="2400" dirty="0">
              <a:solidFill>
                <a:schemeClr val="bg2"/>
              </a:solidFill>
              <a:latin typeface="黑体" pitchFamily="49" charset="-122"/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444006" y="4446270"/>
            <a:ext cx="1425276" cy="1069975"/>
          </a:xfrm>
          <a:prstGeom prst="roundRect">
            <a:avLst>
              <a:gd name="adj" fmla="val 11921"/>
            </a:avLst>
          </a:prstGeom>
          <a:solidFill>
            <a:srgbClr val="FF6699"/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/>
            <a:r>
              <a:rPr lang="zh-CN" altLang="en-US" sz="2400" dirty="0" smtClean="0"/>
              <a:t>希尔排序算法</a:t>
            </a:r>
            <a:endParaRPr lang="zh-CN" altLang="en-US" sz="2400" dirty="0"/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1940718" y="4657392"/>
            <a:ext cx="762000" cy="720725"/>
          </a:xfrm>
          <a:prstGeom prst="rightArrow">
            <a:avLst>
              <a:gd name="adj1" fmla="val 50000"/>
              <a:gd name="adj2" fmla="val 32113"/>
            </a:avLst>
          </a:prstGeom>
          <a:solidFill>
            <a:srgbClr val="CCFFFF">
              <a:alpha val="47058"/>
            </a:srgbClr>
          </a:solidFill>
          <a:ln w="28575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2000">
              <a:solidFill>
                <a:srgbClr val="0515AB"/>
              </a:solidFill>
              <a:ea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92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bldLvl="0" animBg="1" autoUpdateAnimBg="0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69387" y="2267744"/>
            <a:ext cx="1271587" cy="2501900"/>
          </a:xfrm>
          <a:prstGeom prst="rect">
            <a:avLst/>
          </a:prstGeom>
          <a:solidFill>
            <a:srgbClr val="FDF1B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 smtClean="0">
                <a:solidFill>
                  <a:schemeClr val="bg2"/>
                </a:solidFill>
                <a:latin typeface="黑体" pitchFamily="49" charset="-122"/>
              </a:rPr>
              <a:t>为什么关于</a:t>
            </a:r>
            <a:r>
              <a:rPr lang="zh-CN" altLang="en-US" sz="1800" dirty="0">
                <a:solidFill>
                  <a:schemeClr val="bg2"/>
                </a:solidFill>
                <a:latin typeface="黑体" pitchFamily="49" charset="-122"/>
              </a:rPr>
              <a:t>排序要讲</a:t>
            </a:r>
            <a:r>
              <a:rPr lang="zh-CN" altLang="en-US" sz="1800" dirty="0" smtClean="0">
                <a:solidFill>
                  <a:schemeClr val="bg2"/>
                </a:solidFill>
                <a:latin typeface="黑体" pitchFamily="49" charset="-122"/>
              </a:rPr>
              <a:t>这么多不同的算法</a:t>
            </a:r>
            <a:r>
              <a:rPr lang="zh-CN" altLang="en-US" sz="1800" dirty="0">
                <a:solidFill>
                  <a:schemeClr val="bg2"/>
                </a:solidFill>
                <a:latin typeface="黑体" pitchFamily="49" charset="-122"/>
              </a:rPr>
              <a:t>？</a:t>
            </a:r>
            <a:endParaRPr lang="en-US" altLang="zh-CN" sz="1800" dirty="0">
              <a:solidFill>
                <a:schemeClr val="bg2"/>
              </a:solidFill>
              <a:latin typeface="黑体" pitchFamily="49" charset="-122"/>
            </a:endParaRPr>
          </a:p>
        </p:txBody>
      </p:sp>
      <p:sp>
        <p:nvSpPr>
          <p:cNvPr id="10" name="五边形 9"/>
          <p:cNvSpPr/>
          <p:nvPr/>
        </p:nvSpPr>
        <p:spPr bwMode="auto">
          <a:xfrm>
            <a:off x="1259632" y="1124744"/>
            <a:ext cx="1792287" cy="1139825"/>
          </a:xfrm>
          <a:prstGeom prst="homePlate">
            <a:avLst>
              <a:gd name="adj" fmla="val 45362"/>
            </a:avLst>
          </a:prstGeom>
          <a:solidFill>
            <a:srgbClr val="F8CC0A"/>
          </a:solidFill>
          <a:ln w="3175" cap="flat" cmpd="sng" algn="ctr">
            <a:noFill/>
            <a:prstDash val="solid"/>
          </a:ln>
          <a:effectLst/>
        </p:spPr>
        <p:txBody>
          <a:bodyPr lIns="216000" tIns="0" rIns="0" bIns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3600" kern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128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思维拓展</a:t>
            </a:r>
          </a:p>
        </p:txBody>
      </p:sp>
      <p:sp>
        <p:nvSpPr>
          <p:cNvPr id="13" name="Rectangle 17"/>
          <p:cNvSpPr/>
          <p:nvPr/>
        </p:nvSpPr>
        <p:spPr>
          <a:xfrm>
            <a:off x="755576" y="4869160"/>
            <a:ext cx="2296343" cy="1042987"/>
          </a:xfrm>
          <a:prstGeom prst="rect">
            <a:avLst/>
          </a:prstGeom>
          <a:solidFill>
            <a:srgbClr val="FFE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 smtClean="0">
                <a:solidFill>
                  <a:schemeClr val="bg2"/>
                </a:solidFill>
                <a:latin typeface="黑体" pitchFamily="49" charset="-122"/>
                <a:ea typeface="黑体" pitchFamily="49" charset="-122"/>
              </a:rPr>
              <a:t>条条大路通罗马</a:t>
            </a:r>
            <a:endParaRPr lang="en-US" altLang="zh-CN" sz="1800" dirty="0">
              <a:solidFill>
                <a:schemeClr val="bg2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63888" y="2244873"/>
            <a:ext cx="1271587" cy="2501900"/>
          </a:xfrm>
          <a:prstGeom prst="rect">
            <a:avLst/>
          </a:prstGeom>
          <a:solidFill>
            <a:srgbClr val="E2F7FE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kern="0" dirty="0" smtClean="0">
                <a:solidFill>
                  <a:schemeClr val="bg1">
                    <a:lumMod val="65000"/>
                  </a:schemeClr>
                </a:solidFill>
                <a:latin typeface="黑体" pitchFamily="49" charset="-122"/>
              </a:rPr>
              <a:t>为什么要优化算法策略？</a:t>
            </a:r>
            <a:endParaRPr lang="zh-CN" altLang="en-US" sz="1800" kern="0" dirty="0">
              <a:solidFill>
                <a:schemeClr val="bg1">
                  <a:lumMod val="65000"/>
                </a:schemeClr>
              </a:solidFill>
              <a:latin typeface="黑体" pitchFamily="49" charset="-122"/>
            </a:endParaRPr>
          </a:p>
        </p:txBody>
      </p:sp>
      <p:sp>
        <p:nvSpPr>
          <p:cNvPr id="15" name="燕尾形 14"/>
          <p:cNvSpPr/>
          <p:nvPr/>
        </p:nvSpPr>
        <p:spPr bwMode="auto">
          <a:xfrm>
            <a:off x="3563888" y="1111398"/>
            <a:ext cx="1804987" cy="1133475"/>
          </a:xfrm>
          <a:prstGeom prst="chevron">
            <a:avLst>
              <a:gd name="adj" fmla="val 45544"/>
            </a:avLst>
          </a:prstGeom>
          <a:solidFill>
            <a:srgbClr val="19C6FC"/>
          </a:solidFill>
          <a:ln w="3175" cap="flat" cmpd="sng" algn="ctr">
            <a:noFill/>
            <a:prstDash val="solid"/>
          </a:ln>
          <a:effectLst/>
        </p:spPr>
        <p:txBody>
          <a:bodyPr lIns="216000" tIns="0" rIns="0" bIns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  <a:endParaRPr lang="zh-CN" altLang="en-US" sz="3600" kern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79380" y="2258281"/>
            <a:ext cx="1271588" cy="2503488"/>
          </a:xfrm>
          <a:prstGeom prst="rect">
            <a:avLst/>
          </a:prstGeom>
          <a:solidFill>
            <a:srgbClr val="E9F7E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kern="0" dirty="0" smtClean="0">
                <a:solidFill>
                  <a:schemeClr val="accent3">
                    <a:lumMod val="50000"/>
                  </a:schemeClr>
                </a:solidFill>
                <a:latin typeface="黑体" pitchFamily="49" charset="-122"/>
              </a:rPr>
              <a:t>学习算法和优化算法有什么作用？</a:t>
            </a:r>
            <a:endParaRPr lang="zh-CN" altLang="en-US" sz="1800" kern="0" dirty="0">
              <a:solidFill>
                <a:schemeClr val="accent3">
                  <a:lumMod val="50000"/>
                </a:schemeClr>
              </a:solidFill>
              <a:latin typeface="黑体" pitchFamily="49" charset="-122"/>
            </a:endParaRPr>
          </a:p>
        </p:txBody>
      </p:sp>
      <p:sp>
        <p:nvSpPr>
          <p:cNvPr id="17" name="燕尾形 16"/>
          <p:cNvSpPr/>
          <p:nvPr/>
        </p:nvSpPr>
        <p:spPr bwMode="auto">
          <a:xfrm>
            <a:off x="6079380" y="1108931"/>
            <a:ext cx="1804988" cy="1133475"/>
          </a:xfrm>
          <a:prstGeom prst="chevron">
            <a:avLst>
              <a:gd name="adj" fmla="val 45544"/>
            </a:avLst>
          </a:prstGeom>
          <a:solidFill>
            <a:srgbClr val="83D669"/>
          </a:solidFill>
          <a:ln w="3175" cap="flat" cmpd="sng" algn="ctr">
            <a:noFill/>
            <a:prstDash val="solid"/>
          </a:ln>
          <a:effectLst/>
        </p:spPr>
        <p:txBody>
          <a:bodyPr lIns="216000" tIns="0" rIns="0" bIns="0"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  <a:endParaRPr lang="zh-CN" altLang="en-US" sz="3600" kern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8" name="Rectangle 16"/>
          <p:cNvSpPr/>
          <p:nvPr/>
        </p:nvSpPr>
        <p:spPr>
          <a:xfrm>
            <a:off x="3051919" y="4867572"/>
            <a:ext cx="2316955" cy="1044575"/>
          </a:xfrm>
          <a:prstGeom prst="rect">
            <a:avLst/>
          </a:prstGeom>
          <a:solidFill>
            <a:srgbClr val="CEEE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 smtClean="0">
                <a:solidFill>
                  <a:schemeClr val="bg2"/>
                </a:solidFill>
                <a:latin typeface="黑体" pitchFamily="49" charset="-122"/>
                <a:ea typeface="黑体" pitchFamily="49" charset="-122"/>
              </a:rPr>
              <a:t>精益求精</a:t>
            </a:r>
            <a:endParaRPr lang="en-US" altLang="zh-CN" sz="1800" dirty="0" smtClean="0">
              <a:solidFill>
                <a:schemeClr val="bg2"/>
              </a:solidFill>
              <a:latin typeface="黑体" pitchFamily="49" charset="-122"/>
              <a:ea typeface="黑体" pitchFamily="49" charset="-122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chemeClr val="bg2"/>
                </a:solidFill>
                <a:latin typeface="黑体" pitchFamily="49" charset="-122"/>
                <a:ea typeface="黑体" pitchFamily="49" charset="-122"/>
              </a:rPr>
              <a:t>事半功倍</a:t>
            </a:r>
            <a:endParaRPr lang="en-US" altLang="zh-CN" sz="1800" dirty="0">
              <a:solidFill>
                <a:schemeClr val="bg2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Rectangle 15"/>
          <p:cNvSpPr/>
          <p:nvPr/>
        </p:nvSpPr>
        <p:spPr>
          <a:xfrm>
            <a:off x="5368875" y="4867572"/>
            <a:ext cx="2515493" cy="1042988"/>
          </a:xfrm>
          <a:prstGeom prst="rect">
            <a:avLst/>
          </a:prstGeom>
          <a:solidFill>
            <a:srgbClr val="E3F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 smtClean="0">
                <a:solidFill>
                  <a:schemeClr val="bg2"/>
                </a:solidFill>
                <a:latin typeface="黑体" pitchFamily="49" charset="-122"/>
                <a:ea typeface="黑体" pitchFamily="49" charset="-122"/>
              </a:rPr>
              <a:t>培养思维，</a:t>
            </a:r>
            <a:endParaRPr lang="en-US" altLang="zh-CN" sz="1800" dirty="0" smtClean="0">
              <a:solidFill>
                <a:schemeClr val="bg2"/>
              </a:solidFill>
              <a:latin typeface="黑体" pitchFamily="49" charset="-122"/>
              <a:ea typeface="黑体" pitchFamily="49" charset="-122"/>
            </a:endParaRPr>
          </a:p>
          <a:p>
            <a:pPr algn="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 smtClean="0">
                <a:solidFill>
                  <a:schemeClr val="bg2"/>
                </a:solidFill>
                <a:latin typeface="黑体" pitchFamily="49" charset="-122"/>
                <a:ea typeface="黑体" pitchFamily="49" charset="-122"/>
              </a:rPr>
              <a:t>提高解决问题的</a:t>
            </a:r>
            <a:endParaRPr lang="en-US" altLang="zh-CN" sz="1800" dirty="0" smtClean="0">
              <a:solidFill>
                <a:schemeClr val="bg2"/>
              </a:solidFill>
              <a:latin typeface="黑体" pitchFamily="49" charset="-122"/>
              <a:ea typeface="黑体" pitchFamily="49" charset="-122"/>
            </a:endParaRPr>
          </a:p>
          <a:p>
            <a:pPr algn="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 smtClean="0">
                <a:solidFill>
                  <a:schemeClr val="bg2"/>
                </a:solidFill>
                <a:latin typeface="黑体" pitchFamily="49" charset="-122"/>
                <a:ea typeface="黑体" pitchFamily="49" charset="-122"/>
              </a:rPr>
              <a:t>能力与效率</a:t>
            </a:r>
            <a:endParaRPr lang="en-US" sz="1800" dirty="0">
              <a:solidFill>
                <a:schemeClr val="bg2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58949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排序</a:t>
            </a:r>
          </a:p>
        </p:txBody>
      </p:sp>
      <p:grpSp>
        <p:nvGrpSpPr>
          <p:cNvPr id="53266" name="Group 18"/>
          <p:cNvGrpSpPr>
            <a:grpSpLocks/>
          </p:cNvGrpSpPr>
          <p:nvPr/>
        </p:nvGrpSpPr>
        <p:grpSpPr bwMode="auto">
          <a:xfrm>
            <a:off x="1165920" y="1828800"/>
            <a:ext cx="7581900" cy="1784350"/>
            <a:chOff x="1152" y="1152"/>
            <a:chExt cx="4776" cy="1124"/>
          </a:xfrm>
        </p:grpSpPr>
        <p:sp>
          <p:nvSpPr>
            <p:cNvPr id="53252" name="AutoShape 4"/>
            <p:cNvSpPr>
              <a:spLocks noChangeArrowheads="1"/>
            </p:cNvSpPr>
            <p:nvPr/>
          </p:nvSpPr>
          <p:spPr bwMode="gray">
            <a:xfrm>
              <a:off x="1152" y="1200"/>
              <a:ext cx="3500" cy="1056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2000" name="Text Box 5"/>
            <p:cNvSpPr txBox="1">
              <a:spLocks noChangeArrowheads="1"/>
            </p:cNvSpPr>
            <p:nvPr/>
          </p:nvSpPr>
          <p:spPr bwMode="black">
            <a:xfrm>
              <a:off x="2160" y="1152"/>
              <a:ext cx="3768" cy="1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D17E7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5pPr>
              <a:lvl6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6pPr>
              <a:lvl7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7pPr>
              <a:lvl8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8pPr>
              <a:lvl9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20000"/>
                </a:spcBef>
                <a:buFontTx/>
                <a:buChar char="•"/>
              </a:pPr>
              <a:r>
                <a:rPr lang="zh-CN" altLang="en-US" sz="2200" dirty="0">
                  <a:solidFill>
                    <a:schemeClr val="bg2"/>
                  </a:solidFill>
                </a:rPr>
                <a:t>将需要排序的数分成有序和待排两部分，初始时第一个数在有序序列中。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altLang="zh-CN" sz="2200" dirty="0">
                  <a:solidFill>
                    <a:schemeClr val="bg2"/>
                  </a:solidFill>
                </a:rPr>
                <a:t> </a:t>
              </a:r>
              <a:r>
                <a:rPr lang="zh-CN" altLang="en-US" sz="2200" dirty="0">
                  <a:solidFill>
                    <a:schemeClr val="bg2"/>
                  </a:solidFill>
                </a:rPr>
                <a:t>依次将待排序列中的数据跟有序序列中的数据比较，按规则插入有序序列。</a:t>
              </a:r>
              <a:endParaRPr lang="en-US" altLang="zh-CN" sz="2200" dirty="0">
                <a:solidFill>
                  <a:schemeClr val="bg2"/>
                </a:solidFill>
              </a:endParaRPr>
            </a:p>
          </p:txBody>
        </p:sp>
      </p:grpSp>
      <p:sp>
        <p:nvSpPr>
          <p:cNvPr id="53254" name="AutoShape 6"/>
          <p:cNvSpPr>
            <a:spLocks noChangeArrowheads="1"/>
          </p:cNvSpPr>
          <p:nvPr/>
        </p:nvSpPr>
        <p:spPr bwMode="gray">
          <a:xfrm>
            <a:off x="2232720" y="259080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3262" name="Group 14"/>
          <p:cNvGrpSpPr>
            <a:grpSpLocks/>
          </p:cNvGrpSpPr>
          <p:nvPr/>
        </p:nvGrpSpPr>
        <p:grpSpPr bwMode="auto">
          <a:xfrm>
            <a:off x="251520" y="1905000"/>
            <a:ext cx="1714500" cy="1714500"/>
            <a:chOff x="576" y="1200"/>
            <a:chExt cx="1080" cy="1080"/>
          </a:xfrm>
        </p:grpSpPr>
        <p:pic>
          <p:nvPicPr>
            <p:cNvPr id="41997" name="Picture 7" descr="DO_circl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200"/>
              <a:ext cx="108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8" name="Text Box 8"/>
            <p:cNvSpPr txBox="1">
              <a:spLocks noChangeArrowheads="1"/>
            </p:cNvSpPr>
            <p:nvPr/>
          </p:nvSpPr>
          <p:spPr bwMode="black">
            <a:xfrm>
              <a:off x="576" y="1618"/>
              <a:ext cx="1052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D17E7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33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5pPr>
              <a:lvl6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6pPr>
              <a:lvl7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7pPr>
              <a:lvl8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8pPr>
              <a:lvl9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zh-CN" altLang="en-US" sz="2400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宋体" pitchFamily="2" charset="-122"/>
                </a:rPr>
                <a:t>插入排序</a:t>
              </a:r>
              <a:endParaRPr lang="zh-CN" altLang="en-US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53265" name="Group 17"/>
          <p:cNvGrpSpPr>
            <a:grpSpLocks/>
          </p:cNvGrpSpPr>
          <p:nvPr/>
        </p:nvGrpSpPr>
        <p:grpSpPr bwMode="auto">
          <a:xfrm>
            <a:off x="1089720" y="4114800"/>
            <a:ext cx="7658100" cy="1784350"/>
            <a:chOff x="1104" y="2592"/>
            <a:chExt cx="4458" cy="1124"/>
          </a:xfrm>
        </p:grpSpPr>
        <p:sp>
          <p:nvSpPr>
            <p:cNvPr id="53257" name="AutoShape 9"/>
            <p:cNvSpPr>
              <a:spLocks noChangeArrowheads="1"/>
            </p:cNvSpPr>
            <p:nvPr/>
          </p:nvSpPr>
          <p:spPr bwMode="gray">
            <a:xfrm>
              <a:off x="1104" y="2592"/>
              <a:ext cx="3500" cy="1056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0">
                  <a:schemeClr val="hlink">
                    <a:alpha val="62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chemeClr val="bg2"/>
                </a:solidFill>
              </a:endParaRPr>
            </a:p>
          </p:txBody>
        </p:sp>
        <p:sp>
          <p:nvSpPr>
            <p:cNvPr id="41996" name="Text Box 10"/>
            <p:cNvSpPr txBox="1">
              <a:spLocks noChangeArrowheads="1"/>
            </p:cNvSpPr>
            <p:nvPr/>
          </p:nvSpPr>
          <p:spPr bwMode="black">
            <a:xfrm>
              <a:off x="2208" y="2592"/>
              <a:ext cx="3354" cy="1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D17E7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5pPr>
              <a:lvl6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6pPr>
              <a:lvl7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7pPr>
              <a:lvl8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8pPr>
              <a:lvl9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20000"/>
                </a:spcBef>
                <a:buFontTx/>
                <a:buChar char="•"/>
              </a:pPr>
              <a:r>
                <a:rPr lang="zh-CN" altLang="en-US" sz="2200" dirty="0" smtClean="0">
                  <a:solidFill>
                    <a:schemeClr val="bg2"/>
                  </a:solidFill>
                </a:rPr>
                <a:t>将需要排序的数按照某位置间隔分成若干序列，每个序列内部分别进行</a:t>
              </a:r>
              <a:r>
                <a:rPr lang="zh-CN" altLang="en-US" sz="2200" dirty="0">
                  <a:solidFill>
                    <a:schemeClr val="bg2"/>
                  </a:solidFill>
                </a:rPr>
                <a:t>插入排序。</a:t>
              </a:r>
              <a:r>
                <a:rPr lang="zh-CN" altLang="en-US" sz="2200" dirty="0" smtClean="0">
                  <a:solidFill>
                    <a:schemeClr val="bg2"/>
                  </a:solidFill>
                </a:rPr>
                <a:t>依次缩小间隔，直到</a:t>
              </a:r>
              <a:r>
                <a:rPr lang="zh-CN" altLang="en-US" sz="2200" dirty="0">
                  <a:solidFill>
                    <a:schemeClr val="bg2"/>
                  </a:solidFill>
                </a:rPr>
                <a:t>间隔</a:t>
              </a:r>
              <a:r>
                <a:rPr lang="zh-CN" altLang="en-US" sz="2200" dirty="0" smtClean="0">
                  <a:solidFill>
                    <a:schemeClr val="bg2"/>
                  </a:solidFill>
                </a:rPr>
                <a:t>为</a:t>
              </a:r>
              <a:r>
                <a:rPr lang="en-US" altLang="zh-CN" sz="2200" dirty="0">
                  <a:solidFill>
                    <a:schemeClr val="bg2"/>
                  </a:solidFill>
                </a:rPr>
                <a:t>1</a:t>
              </a:r>
              <a:r>
                <a:rPr lang="zh-CN" altLang="en-US" sz="2200" dirty="0" smtClean="0">
                  <a:solidFill>
                    <a:schemeClr val="bg2"/>
                  </a:solidFill>
                </a:rPr>
                <a:t>。</a:t>
              </a:r>
              <a:endParaRPr lang="zh-CN" altLang="en-US" sz="2200" dirty="0">
                <a:solidFill>
                  <a:schemeClr val="bg2"/>
                </a:solidFill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FontTx/>
                <a:buChar char="•"/>
              </a:pPr>
              <a:r>
                <a:rPr lang="zh-CN" altLang="en-US" sz="2200" dirty="0" smtClean="0">
                  <a:solidFill>
                    <a:schemeClr val="bg2"/>
                  </a:solidFill>
                </a:rPr>
                <a:t>“跳跃式”移动的排序方法。</a:t>
              </a:r>
              <a:endParaRPr lang="en-US" altLang="zh-CN" sz="2200" dirty="0">
                <a:solidFill>
                  <a:schemeClr val="bg2"/>
                </a:solidFill>
              </a:endParaRPr>
            </a:p>
          </p:txBody>
        </p:sp>
      </p:grpSp>
      <p:sp>
        <p:nvSpPr>
          <p:cNvPr id="53259" name="AutoShape 11"/>
          <p:cNvSpPr>
            <a:spLocks noChangeArrowheads="1"/>
          </p:cNvSpPr>
          <p:nvPr/>
        </p:nvSpPr>
        <p:spPr bwMode="gray">
          <a:xfrm>
            <a:off x="2308920" y="480060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3263" name="Group 15"/>
          <p:cNvGrpSpPr>
            <a:grpSpLocks/>
          </p:cNvGrpSpPr>
          <p:nvPr/>
        </p:nvGrpSpPr>
        <p:grpSpPr bwMode="auto">
          <a:xfrm>
            <a:off x="251520" y="4114800"/>
            <a:ext cx="1727200" cy="1727200"/>
            <a:chOff x="576" y="2592"/>
            <a:chExt cx="1088" cy="1088"/>
          </a:xfrm>
        </p:grpSpPr>
        <p:pic>
          <p:nvPicPr>
            <p:cNvPr id="41993" name="Picture 12" descr="DP_circle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592"/>
              <a:ext cx="1088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4" name="Text Box 13"/>
            <p:cNvSpPr txBox="1">
              <a:spLocks noChangeArrowheads="1"/>
            </p:cNvSpPr>
            <p:nvPr/>
          </p:nvSpPr>
          <p:spPr bwMode="black">
            <a:xfrm>
              <a:off x="576" y="2976"/>
              <a:ext cx="10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D17E7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33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5pPr>
              <a:lvl6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6pPr>
              <a:lvl7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7pPr>
              <a:lvl8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8pPr>
              <a:lvl9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400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宋体" pitchFamily="2" charset="-122"/>
                </a:rPr>
                <a:t>希尔排序</a:t>
              </a:r>
              <a:endParaRPr lang="zh-CN" altLang="en-US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宋体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6122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  <p:bldP spid="532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作业与预习</a:t>
            </a:r>
          </a:p>
        </p:txBody>
      </p:sp>
      <p:grpSp>
        <p:nvGrpSpPr>
          <p:cNvPr id="54295" name="Group 23"/>
          <p:cNvGrpSpPr>
            <a:grpSpLocks/>
          </p:cNvGrpSpPr>
          <p:nvPr/>
        </p:nvGrpSpPr>
        <p:grpSpPr bwMode="auto">
          <a:xfrm>
            <a:off x="1630595" y="4260836"/>
            <a:ext cx="7010400" cy="1371600"/>
            <a:chOff x="1008" y="1104"/>
            <a:chExt cx="4416" cy="864"/>
          </a:xfrm>
        </p:grpSpPr>
        <p:sp>
          <p:nvSpPr>
            <p:cNvPr id="43023" name="AutoShape 5"/>
            <p:cNvSpPr>
              <a:spLocks noChangeArrowheads="1"/>
            </p:cNvSpPr>
            <p:nvPr/>
          </p:nvSpPr>
          <p:spPr bwMode="gray">
            <a:xfrm>
              <a:off x="1008" y="1104"/>
              <a:ext cx="3500" cy="864"/>
            </a:xfrm>
            <a:prstGeom prst="roundRect">
              <a:avLst>
                <a:gd name="adj" fmla="val 11505"/>
              </a:avLst>
            </a:prstGeom>
            <a:gradFill rotWithShape="1">
              <a:gsLst>
                <a:gs pos="25000">
                  <a:srgbClr val="99CC00"/>
                </a:gs>
                <a:gs pos="97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algn="ctr">
                  <a:solidFill>
                    <a:schemeClr val="tx1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2"/>
                </a:solidFill>
              </a:endParaRPr>
            </a:p>
          </p:txBody>
        </p:sp>
        <p:sp>
          <p:nvSpPr>
            <p:cNvPr id="43024" name="Text Box 6"/>
            <p:cNvSpPr txBox="1">
              <a:spLocks noChangeArrowheads="1"/>
            </p:cNvSpPr>
            <p:nvPr/>
          </p:nvSpPr>
          <p:spPr bwMode="black">
            <a:xfrm>
              <a:off x="2160" y="1277"/>
              <a:ext cx="3264" cy="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D17E7C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5pPr>
              <a:lvl6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6pPr>
              <a:lvl7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7pPr>
              <a:lvl8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8pPr>
              <a:lvl9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50000"/>
                </a:spcBef>
                <a:buFontTx/>
                <a:buChar char="•"/>
              </a:pPr>
              <a:r>
                <a:rPr lang="zh-CN" altLang="en-US" sz="2200" dirty="0" smtClean="0">
                  <a:solidFill>
                    <a:schemeClr val="bg2"/>
                  </a:solidFill>
                </a:rPr>
                <a:t>结合课堂</a:t>
              </a:r>
              <a:r>
                <a:rPr lang="zh-CN" altLang="en-US" sz="2200" dirty="0">
                  <a:solidFill>
                    <a:schemeClr val="bg2"/>
                  </a:solidFill>
                </a:rPr>
                <a:t>讲述，</a:t>
              </a:r>
              <a:r>
                <a:rPr lang="zh-CN" altLang="en-US" sz="2200" dirty="0" smtClean="0">
                  <a:solidFill>
                    <a:schemeClr val="bg2"/>
                  </a:solidFill>
                </a:rPr>
                <a:t>理解算法策略优化的思想，预习其他优化的排序算法。</a:t>
              </a:r>
              <a:endParaRPr lang="zh-CN" altLang="en-US" sz="2200" dirty="0">
                <a:solidFill>
                  <a:schemeClr val="bg2"/>
                </a:solidFill>
              </a:endParaRPr>
            </a:p>
          </p:txBody>
        </p:sp>
      </p:grpSp>
      <p:sp>
        <p:nvSpPr>
          <p:cNvPr id="54279" name="AutoShape 7"/>
          <p:cNvSpPr>
            <a:spLocks noChangeArrowheads="1"/>
          </p:cNvSpPr>
          <p:nvPr/>
        </p:nvSpPr>
        <p:spPr bwMode="gray">
          <a:xfrm>
            <a:off x="2773595" y="4870436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021" name="AutoShape 12"/>
          <p:cNvSpPr>
            <a:spLocks noChangeArrowheads="1"/>
          </p:cNvSpPr>
          <p:nvPr/>
        </p:nvSpPr>
        <p:spPr bwMode="gray">
          <a:xfrm>
            <a:off x="1706795" y="1942483"/>
            <a:ext cx="6019720" cy="1447814"/>
          </a:xfrm>
          <a:prstGeom prst="roundRect">
            <a:avLst>
              <a:gd name="adj" fmla="val 11505"/>
            </a:avLst>
          </a:prstGeom>
          <a:gradFill rotWithShape="1">
            <a:gsLst>
              <a:gs pos="23000">
                <a:srgbClr val="00B0F0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4286" name="AutoShape 14"/>
          <p:cNvSpPr>
            <a:spLocks noChangeArrowheads="1"/>
          </p:cNvSpPr>
          <p:nvPr/>
        </p:nvSpPr>
        <p:spPr bwMode="gray">
          <a:xfrm>
            <a:off x="2849795" y="2552097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4294" name="Group 22"/>
          <p:cNvGrpSpPr>
            <a:grpSpLocks/>
          </p:cNvGrpSpPr>
          <p:nvPr/>
        </p:nvGrpSpPr>
        <p:grpSpPr bwMode="auto">
          <a:xfrm>
            <a:off x="792395" y="4032236"/>
            <a:ext cx="1917700" cy="1917700"/>
            <a:chOff x="494" y="980"/>
            <a:chExt cx="1208" cy="1208"/>
          </a:xfrm>
        </p:grpSpPr>
        <p:pic>
          <p:nvPicPr>
            <p:cNvPr id="43019" name="Picture 18" descr="LB_circl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" y="980"/>
              <a:ext cx="1208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0" name="Text Box 19"/>
            <p:cNvSpPr txBox="1">
              <a:spLocks noChangeArrowheads="1"/>
            </p:cNvSpPr>
            <p:nvPr/>
          </p:nvSpPr>
          <p:spPr bwMode="gray">
            <a:xfrm>
              <a:off x="576" y="1392"/>
              <a:ext cx="101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5pPr>
              <a:lvl6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6pPr>
              <a:lvl7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7pPr>
              <a:lvl8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8pPr>
              <a:lvl9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9pPr>
            </a:lstStyle>
            <a:p>
              <a:pPr algn="ctr" eaLnBrk="0" hangingPunct="0"/>
              <a:r>
                <a:rPr lang="zh-CN" altLang="en-US" sz="2800" dirty="0" smtClean="0">
                  <a:solidFill>
                    <a:schemeClr val="bg2"/>
                  </a:solidFill>
                  <a:latin typeface="Arial" pitchFamily="34" charset="0"/>
                </a:rPr>
                <a:t>预习</a:t>
              </a:r>
              <a:endParaRPr lang="zh-CN" altLang="en-US" sz="2800" dirty="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grpSp>
        <p:nvGrpSpPr>
          <p:cNvPr id="54296" name="Group 24"/>
          <p:cNvGrpSpPr>
            <a:grpSpLocks/>
          </p:cNvGrpSpPr>
          <p:nvPr/>
        </p:nvGrpSpPr>
        <p:grpSpPr bwMode="auto">
          <a:xfrm>
            <a:off x="792395" y="1713897"/>
            <a:ext cx="1954213" cy="1954213"/>
            <a:chOff x="432" y="2352"/>
            <a:chExt cx="1231" cy="1231"/>
          </a:xfrm>
        </p:grpSpPr>
        <p:pic>
          <p:nvPicPr>
            <p:cNvPr id="43017" name="Picture 20" descr="YG_circle0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352"/>
              <a:ext cx="1231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8" name="Text Box 21"/>
            <p:cNvSpPr txBox="1">
              <a:spLocks noChangeArrowheads="1"/>
            </p:cNvSpPr>
            <p:nvPr/>
          </p:nvSpPr>
          <p:spPr bwMode="gray">
            <a:xfrm>
              <a:off x="576" y="2784"/>
              <a:ext cx="101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1pPr>
              <a:lvl2pPr>
                <a:defRPr sz="32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2pPr>
              <a:lvl3pPr>
                <a:defRPr sz="28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5pPr>
              <a:lvl6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6pPr>
              <a:lvl7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7pPr>
              <a:lvl8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8pPr>
              <a:lvl9pPr>
                <a:defRPr sz="2400" b="1">
                  <a:solidFill>
                    <a:schemeClr val="tx1"/>
                  </a:solidFill>
                  <a:latin typeface="黑体" pitchFamily="49" charset="-122"/>
                  <a:ea typeface="黑体" pitchFamily="49" charset="-122"/>
                </a:defRPr>
              </a:lvl9pPr>
            </a:lstStyle>
            <a:p>
              <a:pPr algn="ctr" eaLnBrk="0" hangingPunct="0"/>
              <a:r>
                <a:rPr lang="zh-CN" altLang="en-US" sz="2800" dirty="0">
                  <a:solidFill>
                    <a:schemeClr val="bg2"/>
                  </a:solidFill>
                  <a:latin typeface="Arial" pitchFamily="34" charset="0"/>
                </a:rPr>
                <a:t>作业</a:t>
              </a:r>
            </a:p>
          </p:txBody>
        </p:sp>
      </p:grpSp>
      <p:sp>
        <p:nvSpPr>
          <p:cNvPr id="17" name="Text Box 6"/>
          <p:cNvSpPr txBox="1">
            <a:spLocks noChangeArrowheads="1"/>
          </p:cNvSpPr>
          <p:nvPr/>
        </p:nvSpPr>
        <p:spPr bwMode="black">
          <a:xfrm>
            <a:off x="3383195" y="1964300"/>
            <a:ext cx="5181600" cy="141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rgbClr val="D17E7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1pPr>
            <a:lvl2pPr>
              <a:defRPr sz="32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3pPr>
            <a:lvl4pPr>
              <a:defRPr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4pPr>
            <a:lvl5pPr>
              <a:defRPr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5pPr>
            <a:lvl6pPr>
              <a:defRPr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6pPr>
            <a:lvl7pPr>
              <a:defRPr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7pPr>
            <a:lvl8pPr>
              <a:defRPr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8pPr>
            <a:lvl9pPr>
              <a:defRPr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zh-CN" altLang="en-US" sz="2200" dirty="0">
                <a:solidFill>
                  <a:schemeClr val="bg2"/>
                </a:solidFill>
              </a:rPr>
              <a:t>根据课堂讲述，理解</a:t>
            </a:r>
            <a:r>
              <a:rPr lang="zh-CN" altLang="en-US" sz="2200" dirty="0" smtClean="0">
                <a:solidFill>
                  <a:schemeClr val="bg2"/>
                </a:solidFill>
              </a:rPr>
              <a:t>“插入排序”、“希尔排序”算法</a:t>
            </a:r>
            <a:r>
              <a:rPr lang="zh-CN" altLang="en-US" sz="2200" dirty="0">
                <a:solidFill>
                  <a:schemeClr val="bg2"/>
                </a:solidFill>
              </a:rPr>
              <a:t>思想，并根据算法分析用流程图描述该算法。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429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43021" grpId="0" animBg="1"/>
      <p:bldP spid="54286" grpId="0" animBg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02755" y="2132856"/>
            <a:ext cx="713849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感谢各位评委老师，</a:t>
            </a:r>
            <a:endParaRPr lang="en-US" altLang="zh-CN" sz="60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zh-CN" altLang="en-US" sz="6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请</a:t>
            </a:r>
            <a:r>
              <a:rPr lang="zh-CN" altLang="en-US" sz="6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批评指正。</a:t>
            </a:r>
            <a:endParaRPr lang="zh-CN" altLang="en-US" sz="6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811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导言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29" y="1340768"/>
            <a:ext cx="2030659" cy="288036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97" y="3118400"/>
            <a:ext cx="2030400" cy="28709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808">
            <a:off x="2142974" y="3268299"/>
            <a:ext cx="1960257" cy="27805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88" y="1878273"/>
            <a:ext cx="2030400" cy="287098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357">
            <a:off x="2776184" y="3435316"/>
            <a:ext cx="2030400" cy="28709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29" y="2420888"/>
            <a:ext cx="2030400" cy="28709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29" y="2943323"/>
            <a:ext cx="2030400" cy="287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61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导言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29" y="1340768"/>
            <a:ext cx="2030659" cy="288036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97" y="3118400"/>
            <a:ext cx="2030400" cy="28709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808">
            <a:off x="2142974" y="3268299"/>
            <a:ext cx="1960257" cy="27805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88" y="1878273"/>
            <a:ext cx="2030400" cy="28709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197">
            <a:off x="2467491" y="3377809"/>
            <a:ext cx="2030400" cy="287098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357">
            <a:off x="2776184" y="3435316"/>
            <a:ext cx="2030400" cy="28709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29" y="2420888"/>
            <a:ext cx="2030400" cy="28709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29" y="2943323"/>
            <a:ext cx="2030400" cy="287098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88" y="3430809"/>
            <a:ext cx="2030400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3214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导言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29" y="1340768"/>
            <a:ext cx="2030659" cy="288036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97" y="3118400"/>
            <a:ext cx="2030400" cy="28709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813">
            <a:off x="2146441" y="3148163"/>
            <a:ext cx="2030400" cy="288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808">
            <a:off x="2408060" y="3268299"/>
            <a:ext cx="1960257" cy="27805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88" y="1878273"/>
            <a:ext cx="2030400" cy="28709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0197">
            <a:off x="2732577" y="3377809"/>
            <a:ext cx="2030400" cy="287098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357">
            <a:off x="3041270" y="3435316"/>
            <a:ext cx="2030400" cy="28709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29" y="2420888"/>
            <a:ext cx="2030400" cy="28709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29" y="2943323"/>
            <a:ext cx="2030400" cy="287098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88" y="3430809"/>
            <a:ext cx="2030400" cy="2880000"/>
          </a:xfrm>
          <a:prstGeom prst="rect">
            <a:avLst/>
          </a:prstGeom>
        </p:spPr>
      </p:pic>
      <p:sp>
        <p:nvSpPr>
          <p:cNvPr id="19" name="爆炸形 2 18"/>
          <p:cNvSpPr/>
          <p:nvPr/>
        </p:nvSpPr>
        <p:spPr bwMode="auto">
          <a:xfrm>
            <a:off x="2663024" y="548680"/>
            <a:ext cx="4270805" cy="2882129"/>
          </a:xfrm>
          <a:prstGeom prst="irregularSeal2">
            <a:avLst/>
          </a:prstGeom>
          <a:solidFill>
            <a:schemeClr val="accent4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通过比较和插入来排序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0853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917171" y="2718791"/>
            <a:ext cx="7543800" cy="1066800"/>
            <a:chOff x="0" y="0"/>
            <a:chExt cx="8520" cy="1313"/>
          </a:xfr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grpSpPr>
        <p:sp>
          <p:nvSpPr>
            <p:cNvPr id="5" name="AutoShape 18"/>
            <p:cNvSpPr>
              <a:spLocks noChangeArrowheads="1"/>
            </p:cNvSpPr>
            <p:nvPr/>
          </p:nvSpPr>
          <p:spPr bwMode="auto">
            <a:xfrm>
              <a:off x="0" y="0"/>
              <a:ext cx="8520" cy="1313"/>
            </a:xfrm>
            <a:prstGeom prst="roundRect">
              <a:avLst>
                <a:gd name="adj" fmla="val 17505"/>
              </a:avLst>
            </a:pr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 b="0">
                <a:solidFill>
                  <a:srgbClr val="000000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0" y="41"/>
              <a:ext cx="8489" cy="1214"/>
              <a:chOff x="0" y="0"/>
              <a:chExt cx="3988" cy="444"/>
            </a:xfrm>
          </p:grpSpPr>
          <p:sp>
            <p:nvSpPr>
              <p:cNvPr id="9" name="AutoShape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988" cy="115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800" b="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sym typeface="宋体" pitchFamily="2" charset="-122"/>
                </a:endParaRPr>
              </a:p>
            </p:txBody>
          </p:sp>
          <p:sp>
            <p:nvSpPr>
              <p:cNvPr id="10" name="AutoShape 20"/>
              <p:cNvSpPr>
                <a:spLocks noChangeArrowheads="1"/>
              </p:cNvSpPr>
              <p:nvPr/>
            </p:nvSpPr>
            <p:spPr bwMode="auto">
              <a:xfrm>
                <a:off x="0" y="329"/>
                <a:ext cx="3988" cy="115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1800" b="0">
                  <a:solidFill>
                    <a:srgbClr val="000000"/>
                  </a:solidFill>
                  <a:latin typeface="Calibri" pitchFamily="34" charset="0"/>
                  <a:ea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7" name="Text Box 22"/>
            <p:cNvSpPr>
              <a:spLocks noChangeArrowheads="1"/>
            </p:cNvSpPr>
            <p:nvPr/>
          </p:nvSpPr>
          <p:spPr bwMode="auto">
            <a:xfrm>
              <a:off x="747" y="217"/>
              <a:ext cx="7212" cy="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57200" indent="-457200" algn="ctr">
                <a:spcBef>
                  <a:spcPct val="50000"/>
                </a:spcBef>
                <a:buClr>
                  <a:schemeClr val="tx1"/>
                </a:buClr>
              </a:pPr>
              <a:r>
                <a:rPr lang="zh-CN" altLang="en-US" sz="3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基本排序算法 </a:t>
              </a:r>
              <a:r>
                <a:rPr lang="zh-CN" altLang="en-US" sz="3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之 </a:t>
              </a:r>
              <a:r>
                <a:rPr lang="zh-CN" altLang="en-US" sz="3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插入排序</a:t>
              </a:r>
              <a:endParaRPr lang="zh-CN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 Box 32"/>
            <p:cNvSpPr>
              <a:spLocks noChangeArrowheads="1"/>
            </p:cNvSpPr>
            <p:nvPr/>
          </p:nvSpPr>
          <p:spPr bwMode="auto">
            <a:xfrm>
              <a:off x="203" y="175"/>
              <a:ext cx="890" cy="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zh-CN" altLang="en-US" sz="1800" b="0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  <p:pic>
        <p:nvPicPr>
          <p:cNvPr id="11" name="Picture 30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3" r="19472"/>
          <a:stretch>
            <a:fillRect/>
          </a:stretch>
        </p:blipFill>
        <p:spPr bwMode="auto">
          <a:xfrm>
            <a:off x="926911" y="2908102"/>
            <a:ext cx="9144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245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前测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/>
        </p:nvSpPr>
        <p:spPr bwMode="auto">
          <a:xfrm>
            <a:off x="2895600" y="1828800"/>
            <a:ext cx="5334000" cy="685800"/>
          </a:xfrm>
          <a:prstGeom prst="rect">
            <a:avLst/>
          </a:prstGeom>
          <a:solidFill>
            <a:srgbClr val="CCFFFF">
              <a:alpha val="54117"/>
            </a:srgbClr>
          </a:solidFill>
          <a:ln w="2540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0"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sym typeface="Arial" pitchFamily="34" charset="0"/>
              </a:rPr>
              <a:t>什么</a:t>
            </a:r>
            <a:r>
              <a:rPr lang="zh-CN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sym typeface="Arial" pitchFamily="34" charset="0"/>
              </a:rPr>
              <a:t>是算法？</a:t>
            </a:r>
          </a:p>
        </p:txBody>
      </p:sp>
      <p:pic>
        <p:nvPicPr>
          <p:cNvPr id="16388" name="Picture 4" descr="question_float_from_box_hg_cl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20763"/>
            <a:ext cx="14795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828800" y="5334000"/>
            <a:ext cx="7010400" cy="6096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</a:rPr>
              <a:t>算法是程序的</a:t>
            </a:r>
            <a:r>
              <a:rPr lang="zh-CN" altLang="en-US" sz="2400" dirty="0">
                <a:solidFill>
                  <a:srgbClr val="CC3300"/>
                </a:solidFill>
              </a:rPr>
              <a:t>灵魂</a:t>
            </a:r>
            <a:r>
              <a:rPr lang="zh-CN" altLang="en-US" sz="2400" dirty="0">
                <a:solidFill>
                  <a:schemeClr val="tx1"/>
                </a:solidFill>
              </a:rPr>
              <a:t>；</a:t>
            </a:r>
            <a:endParaRPr lang="zh-CN" altLang="en-US" sz="1800" b="0" dirty="0">
              <a:solidFill>
                <a:schemeClr val="tx1"/>
              </a:solidFill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828800" y="2971800"/>
            <a:ext cx="7010400" cy="990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</a:rPr>
              <a:t>算法是在</a:t>
            </a:r>
            <a:r>
              <a:rPr lang="zh-CN" altLang="en-US" sz="2400" dirty="0">
                <a:solidFill>
                  <a:srgbClr val="CC3300"/>
                </a:solidFill>
              </a:rPr>
              <a:t>有限步骤内</a:t>
            </a:r>
            <a:r>
              <a:rPr lang="zh-CN" altLang="en-US" sz="2400" dirty="0">
                <a:solidFill>
                  <a:srgbClr val="000000"/>
                </a:solidFill>
              </a:rPr>
              <a:t>求解某一问题所使用的一组</a:t>
            </a:r>
            <a:r>
              <a:rPr lang="zh-CN" altLang="en-US" sz="2400" dirty="0">
                <a:solidFill>
                  <a:srgbClr val="CC3300"/>
                </a:solidFill>
              </a:rPr>
              <a:t>定义明确的规则</a:t>
            </a:r>
            <a:r>
              <a:rPr lang="zh-CN" altLang="en-US" sz="2400" dirty="0">
                <a:solidFill>
                  <a:srgbClr val="000000"/>
                </a:solidFill>
              </a:rPr>
              <a:t>。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1828800" y="4191000"/>
            <a:ext cx="7010400" cy="914400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4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</a:rPr>
              <a:t>计算机算法，就是通过</a:t>
            </a:r>
            <a:r>
              <a:rPr lang="zh-CN" altLang="en-US" sz="2400" dirty="0">
                <a:solidFill>
                  <a:srgbClr val="CC3300"/>
                </a:solidFill>
              </a:rPr>
              <a:t>计算机</a:t>
            </a:r>
            <a:r>
              <a:rPr lang="zh-CN" altLang="en-US" sz="2400" dirty="0">
                <a:solidFill>
                  <a:srgbClr val="000000"/>
                </a:solidFill>
              </a:rPr>
              <a:t>来解决问题的</a:t>
            </a:r>
            <a:r>
              <a:rPr lang="zh-CN" altLang="en-US" sz="2400" dirty="0">
                <a:solidFill>
                  <a:srgbClr val="CC3300"/>
                </a:solidFill>
              </a:rPr>
              <a:t>方法和步骤</a:t>
            </a:r>
            <a:r>
              <a:rPr lang="zh-CN" altLang="en-US" sz="2400" dirty="0">
                <a:solidFill>
                  <a:srgbClr val="000000"/>
                </a:solidFill>
              </a:rPr>
              <a:t>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2018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animBg="1" autoUpdateAnimBg="0"/>
      <p:bldP spid="16389" grpId="0" bldLvl="0" animBg="1" autoUpdateAnimBg="0"/>
      <p:bldP spid="16390" grpId="0" bldLvl="0" animBg="1" autoUpdateAnimBg="0"/>
      <p:bldP spid="16391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参与式学习：插入排序算法</a:t>
            </a:r>
          </a:p>
        </p:txBody>
      </p:sp>
      <p:pic>
        <p:nvPicPr>
          <p:cNvPr id="19460" name="图片 6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35046"/>
            <a:ext cx="594360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1752600" y="4581128"/>
            <a:ext cx="7211888" cy="100811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6F9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3000" kern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如何利用插入排序算法来得到</a:t>
            </a:r>
            <a:r>
              <a:rPr lang="zh-CN" altLang="en-US" sz="3000" kern="0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名次呢</a:t>
            </a:r>
            <a:r>
              <a:rPr lang="zh-CN" altLang="en-US" sz="3000" kern="0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？</a:t>
            </a:r>
            <a:endParaRPr lang="zh-CN" altLang="en-US" sz="3000" kern="0" dirty="0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Picture 4" descr="question_float_from_box_hg_cl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14795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2423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273725"/>
              </p:ext>
            </p:extLst>
          </p:nvPr>
        </p:nvGraphicFramePr>
        <p:xfrm>
          <a:off x="550473" y="1066862"/>
          <a:ext cx="2345172" cy="4365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72586"/>
                <a:gridCol w="1172586"/>
              </a:tblGrid>
              <a:tr h="7275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solidFill>
                      <a:srgbClr val="EBF8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27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位置</a:t>
                      </a:r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zh-CN" altLang="en-US" sz="24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插入排序算法过程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 bwMode="auto">
          <a:xfrm>
            <a:off x="762099" y="571494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2087697" y="571494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3429029" y="571494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4800593" y="571494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6172157" y="5714940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10.88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7537630" y="570306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>
            <a:off x="152516" y="5381277"/>
            <a:ext cx="8838968" cy="0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4" name="直接连接符 13"/>
          <p:cNvCxnSpPr/>
          <p:nvPr/>
        </p:nvCxnSpPr>
        <p:spPr bwMode="auto">
          <a:xfrm rot="10800000">
            <a:off x="4745457" y="990664"/>
            <a:ext cx="0" cy="4419484"/>
          </a:xfrm>
          <a:prstGeom prst="line">
            <a:avLst/>
          </a:prstGeom>
          <a:noFill/>
          <a:ln w="63500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椭圆 14"/>
          <p:cNvSpPr/>
          <p:nvPr/>
        </p:nvSpPr>
        <p:spPr bwMode="auto">
          <a:xfrm>
            <a:off x="3230668" y="1066862"/>
            <a:ext cx="1277007" cy="609584"/>
          </a:xfrm>
          <a:prstGeom prst="ellipse">
            <a:avLst/>
          </a:prstGeom>
          <a:solidFill>
            <a:srgbClr val="6CD92F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有序</a:t>
            </a:r>
          </a:p>
        </p:txBody>
      </p:sp>
      <p:sp>
        <p:nvSpPr>
          <p:cNvPr id="16" name="椭圆 15"/>
          <p:cNvSpPr/>
          <p:nvPr/>
        </p:nvSpPr>
        <p:spPr bwMode="auto">
          <a:xfrm>
            <a:off x="4904517" y="1066862"/>
            <a:ext cx="1277007" cy="609584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18000" tIns="10800" rIns="18000" bIns="1080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待排</a:t>
            </a:r>
          </a:p>
        </p:txBody>
      </p:sp>
      <p:sp>
        <p:nvSpPr>
          <p:cNvPr id="17" name="圆角矩形 16"/>
          <p:cNvSpPr/>
          <p:nvPr/>
        </p:nvSpPr>
        <p:spPr bwMode="auto">
          <a:xfrm>
            <a:off x="1752674" y="1092625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5029163" y="1700808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11.19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6370495" y="1700808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10.81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7742059" y="1700808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11.3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5569096" y="2723656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10.88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6934569" y="2711782"/>
            <a:ext cx="1142971" cy="681904"/>
          </a:xfrm>
          <a:prstGeom prst="roundRect">
            <a:avLst/>
          </a:prstGeom>
          <a:solidFill>
            <a:srgbClr val="6DD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黑体" pitchFamily="49" charset="-122"/>
              </a:rPr>
              <a:t>10.94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ea typeface="黑体" pitchFamily="49" charset="-122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762098" y="5714940"/>
            <a:ext cx="1142971" cy="681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2"/>
                </a:solidFill>
              </a:rPr>
              <a:t>11.4</a:t>
            </a:r>
            <a:endParaRPr lang="zh-CN" altLang="en-US" sz="2400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04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3.8|3.4|5.4|2.1|2.9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|2|2.4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.6|2.1|2.2|10.2|1.9|0.8|2|8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7|0.5|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2.5|5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3.4|5.7|9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8|12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7.3|1.7|1.4|18.8|4|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9|1.8|17.8|3.3|6.9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2.4|15.2|3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3|28.5|1.9|6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3.6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0.9|2.1|13.4|0.9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8|3.2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5|1.3|1.8|2.2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2mode">
  <a:themeElements>
    <a:clrScheme name="1_s2mo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2mode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1_s2m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2m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2m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2m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2m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2m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2m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2m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2m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2m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2m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2m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기본 디자인">
  <a:themeElements>
    <a:clrScheme name="1_기본 디자인 3">
      <a:dk1>
        <a:srgbClr val="000000"/>
      </a:dk1>
      <a:lt1>
        <a:srgbClr val="FFFFFF"/>
      </a:lt1>
      <a:dk2>
        <a:srgbClr val="FFFFFF"/>
      </a:dk2>
      <a:lt2>
        <a:srgbClr val="4D4D4D"/>
      </a:lt2>
      <a:accent1>
        <a:srgbClr val="7067AF"/>
      </a:accent1>
      <a:accent2>
        <a:srgbClr val="99CCFF"/>
      </a:accent2>
      <a:accent3>
        <a:srgbClr val="FFFFFF"/>
      </a:accent3>
      <a:accent4>
        <a:srgbClr val="000000"/>
      </a:accent4>
      <a:accent5>
        <a:srgbClr val="BBB8D4"/>
      </a:accent5>
      <a:accent6>
        <a:srgbClr val="8AB9E7"/>
      </a:accent6>
      <a:hlink>
        <a:srgbClr val="CCCCFF"/>
      </a:hlink>
      <a:folHlink>
        <a:srgbClr val="C68DFF"/>
      </a:folHlink>
    </a:clrScheme>
    <a:fontScheme name="1_기본 디자인">
      <a:majorFont>
        <a:latin typeface="Gulim"/>
        <a:ea typeface="宋体"/>
        <a:cs typeface=""/>
      </a:majorFont>
      <a:minorFont>
        <a:latin typeface="Gulim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FFFFCC"/>
        </a:dk2>
        <a:lt2>
          <a:srgbClr val="5F5F5F"/>
        </a:lt2>
        <a:accent1>
          <a:srgbClr val="5A9E65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B5CCB8"/>
        </a:accent5>
        <a:accent6>
          <a:srgbClr val="B9B900"/>
        </a:accent6>
        <a:hlink>
          <a:srgbClr val="DB8647"/>
        </a:hlink>
        <a:folHlink>
          <a:srgbClr val="90B7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FFFFFF"/>
        </a:dk2>
        <a:lt2>
          <a:srgbClr val="4D4D4D"/>
        </a:lt2>
        <a:accent1>
          <a:srgbClr val="7067A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BB8D4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FF"/>
        </a:lt1>
        <a:dk2>
          <a:srgbClr val="FEE9DE"/>
        </a:dk2>
        <a:lt2>
          <a:srgbClr val="777777"/>
        </a:lt2>
        <a:accent1>
          <a:srgbClr val="6D5484"/>
        </a:accent1>
        <a:accent2>
          <a:srgbClr val="D88EC6"/>
        </a:accent2>
        <a:accent3>
          <a:srgbClr val="FFFFFF"/>
        </a:accent3>
        <a:accent4>
          <a:srgbClr val="000000"/>
        </a:accent4>
        <a:accent5>
          <a:srgbClr val="BAB3C2"/>
        </a:accent5>
        <a:accent6>
          <a:srgbClr val="C480B3"/>
        </a:accent6>
        <a:hlink>
          <a:srgbClr val="EA8484"/>
        </a:hlink>
        <a:folHlink>
          <a:srgbClr val="8BCF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574TGp_natural_light_ani">
  <a:themeElements>
    <a:clrScheme name="自定义 2">
      <a:dk1>
        <a:sysClr val="windowText" lastClr="000000"/>
      </a:dk1>
      <a:lt1>
        <a:sysClr val="window" lastClr="FFFFFF"/>
      </a:lt1>
      <a:dk2>
        <a:srgbClr val="0A5ECD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1_574TGp_natural_light_ani">
      <a:majorFont>
        <a:latin typeface="Arial"/>
        <a:ea typeface="宋体"/>
        <a:cs typeface=""/>
      </a:majorFont>
      <a:minorFont>
        <a:latin typeface="黑体"/>
        <a:ea typeface="黑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4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157258926</TotalTime>
  <Pages>0</Pages>
  <Words>1009</Words>
  <Characters>0</Characters>
  <Application>Microsoft Office PowerPoint</Application>
  <DocSecurity>0</DocSecurity>
  <PresentationFormat>全屏显示(4:3)</PresentationFormat>
  <Lines>0</Lines>
  <Paragraphs>397</Paragraphs>
  <Slides>28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4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28</vt:i4>
      </vt:variant>
    </vt:vector>
  </HeadingPairs>
  <TitlesOfParts>
    <vt:vector size="32" baseType="lpstr">
      <vt:lpstr>4_Office 主题</vt:lpstr>
      <vt:lpstr>1_s2mode</vt:lpstr>
      <vt:lpstr>1_기본 디자인</vt:lpstr>
      <vt:lpstr>1_574TGp_natural_light_ani</vt:lpstr>
      <vt:lpstr>——算法与程序设计之插入排序</vt:lpstr>
      <vt:lpstr>导言</vt:lpstr>
      <vt:lpstr>导言</vt:lpstr>
      <vt:lpstr>导言</vt:lpstr>
      <vt:lpstr>导言</vt:lpstr>
      <vt:lpstr>目标</vt:lpstr>
      <vt:lpstr>前测</vt:lpstr>
      <vt:lpstr>参与式学习：插入排序算法</vt:lpstr>
      <vt:lpstr>插入排序算法过程</vt:lpstr>
      <vt:lpstr>插入排序算法过程</vt:lpstr>
      <vt:lpstr>插入排序算法过程</vt:lpstr>
      <vt:lpstr>插入排序算法过程</vt:lpstr>
      <vt:lpstr>插入排序算法过程</vt:lpstr>
      <vt:lpstr>插入排序算法过程</vt:lpstr>
      <vt:lpstr>插入排序算法过程</vt:lpstr>
      <vt:lpstr>插入排序算法过程</vt:lpstr>
      <vt:lpstr>插入排序算法过程</vt:lpstr>
      <vt:lpstr>插入排序算法过程</vt:lpstr>
      <vt:lpstr>插入排序算法过程</vt:lpstr>
      <vt:lpstr>后测</vt:lpstr>
      <vt:lpstr>拓展</vt:lpstr>
      <vt:lpstr>拓展</vt:lpstr>
      <vt:lpstr>拓展</vt:lpstr>
      <vt:lpstr>拓展</vt:lpstr>
      <vt:lpstr>思维拓展</vt:lpstr>
      <vt:lpstr>总结——排序</vt:lpstr>
      <vt:lpstr>作业与预习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lelezj</dc:creator>
  <cp:lastModifiedBy>pc</cp:lastModifiedBy>
  <cp:revision>269</cp:revision>
  <cp:lastPrinted>2014-11-05T09:21:36Z</cp:lastPrinted>
  <dcterms:created xsi:type="dcterms:W3CDTF">2012-10-19T11:45:57Z</dcterms:created>
  <dcterms:modified xsi:type="dcterms:W3CDTF">2015-03-03T07:15:59Z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