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443" r:id="rId2"/>
    <p:sldId id="469" r:id="rId3"/>
    <p:sldId id="457" r:id="rId4"/>
    <p:sldId id="486" r:id="rId5"/>
    <p:sldId id="452" r:id="rId6"/>
    <p:sldId id="484" r:id="rId7"/>
    <p:sldId id="472" r:id="rId8"/>
    <p:sldId id="473" r:id="rId9"/>
    <p:sldId id="467" r:id="rId10"/>
    <p:sldId id="461" r:id="rId11"/>
    <p:sldId id="465" r:id="rId12"/>
    <p:sldId id="470" r:id="rId13"/>
    <p:sldId id="454" r:id="rId14"/>
    <p:sldId id="468" r:id="rId15"/>
    <p:sldId id="455" r:id="rId16"/>
    <p:sldId id="462" r:id="rId17"/>
    <p:sldId id="453" r:id="rId18"/>
    <p:sldId id="456" r:id="rId19"/>
    <p:sldId id="487" r:id="rId20"/>
    <p:sldId id="489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DC"/>
    <a:srgbClr val="0000FF"/>
    <a:srgbClr val="FF6600"/>
    <a:srgbClr val="530D4E"/>
    <a:srgbClr val="D70C19"/>
    <a:srgbClr val="CC3300"/>
    <a:srgbClr val="70B13F"/>
    <a:srgbClr val="007BF6"/>
    <a:srgbClr val="FAC498"/>
    <a:srgbClr val="323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3" autoAdjust="0"/>
    <p:restoredTop sz="91897" autoAdjust="0"/>
  </p:normalViewPr>
  <p:slideViewPr>
    <p:cSldViewPr snapToGrid="0">
      <p:cViewPr varScale="1">
        <p:scale>
          <a:sx n="85" d="100"/>
          <a:sy n="85" d="100"/>
        </p:scale>
        <p:origin x="-93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85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C5C9-847A-4AFF-BE45-ED75F4913185}" type="datetimeFigureOut">
              <a:rPr lang="zh-CN" altLang="en-US" smtClean="0"/>
              <a:t>2015/3/2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89E0-078E-4C81-8AED-F55778FDA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9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5A222-E494-460C-ACE8-6BF423A75454}" type="datetimeFigureOut">
              <a:rPr lang="zh-CN" altLang="en-US" smtClean="0"/>
              <a:t>2015/3/2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7CD3-A7AD-492D-A044-EF6E9C328A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29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我所讲授的课程是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大学计算机基础</a:t>
            </a:r>
            <a:r>
              <a:rPr lang="en-US" altLang="zh-CN" dirty="0" smtClean="0"/>
              <a:t>》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，这门课程是面向全校各专业大一学生开设的计算机入门课程。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4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2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根据应用场合选择正确的查找算法可以得到事半功倍的效果！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7CD3-A7AD-492D-A044-EF6E9C328A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spc="-6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9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451DEABC-D766-4322-8E78-B830FAE35C72}" type="datetime4">
              <a:rPr lang="en-US" smtClean="0"/>
              <a:pPr/>
              <a:t>March 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5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F3131F9E-604E-4343-9F29-EF72E8231CAD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34A8E1CE-37F8-4102-8DF9-852A0A51F293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99762" y="410838"/>
            <a:ext cx="2268252" cy="324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zh-CN" altLang="en-US" sz="1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TRANSITION PAGE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410837"/>
            <a:ext cx="381227" cy="324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矩形 1"/>
          <p:cNvSpPr/>
          <p:nvPr/>
        </p:nvSpPr>
        <p:spPr>
          <a:xfrm>
            <a:off x="6238442" y="1371517"/>
            <a:ext cx="1282304" cy="1282303"/>
          </a:xfrm>
          <a:custGeom>
            <a:avLst/>
            <a:gdLst/>
            <a:ahLst/>
            <a:cxnLst/>
            <a:rect l="l" t="t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0" name="矩形 16"/>
          <p:cNvSpPr/>
          <p:nvPr/>
        </p:nvSpPr>
        <p:spPr>
          <a:xfrm>
            <a:off x="6234870" y="2783002"/>
            <a:ext cx="1282303" cy="1282304"/>
          </a:xfrm>
          <a:custGeom>
            <a:avLst/>
            <a:gdLst/>
            <a:ahLst/>
            <a:cxnLst/>
            <a:rect l="l" t="t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3" name="矩形 17"/>
          <p:cNvSpPr/>
          <p:nvPr/>
        </p:nvSpPr>
        <p:spPr>
          <a:xfrm>
            <a:off x="4795404" y="2791337"/>
            <a:ext cx="1282304" cy="1282304"/>
          </a:xfrm>
          <a:custGeom>
            <a:avLst/>
            <a:gdLst/>
            <a:ahLst/>
            <a:cxnLst/>
            <a:rect l="l" t="t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gray">
          <a:xfrm flipH="1">
            <a:off x="4294152" y="870859"/>
            <a:ext cx="1782365" cy="1782366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 dirty="0">
              <a:solidFill>
                <a:schemeClr val="lt1"/>
              </a:solidFill>
            </a:endParaRPr>
          </a:p>
        </p:txBody>
      </p:sp>
      <p:sp>
        <p:nvSpPr>
          <p:cNvPr id="41" name="TextBox 8"/>
          <p:cNvSpPr txBox="1"/>
          <p:nvPr userDrawn="1"/>
        </p:nvSpPr>
        <p:spPr>
          <a:xfrm>
            <a:off x="3636760" y="1543346"/>
            <a:ext cx="658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92465" y="2352584"/>
            <a:ext cx="85664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礼仪概述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" name="Picture 2" descr="F:\360云盘\03-doing\110219_131288519218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2979" y="1038050"/>
            <a:ext cx="1269000" cy="1269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44" name="直接连接符 43"/>
          <p:cNvCxnSpPr/>
          <p:nvPr userDrawn="1"/>
        </p:nvCxnSpPr>
        <p:spPr>
          <a:xfrm>
            <a:off x="401652" y="2862092"/>
            <a:ext cx="30738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>
            <a:off x="401652" y="3267137"/>
            <a:ext cx="30738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>
            <a:off x="401652" y="3672182"/>
            <a:ext cx="30738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>
            <a:off x="401652" y="4077227"/>
            <a:ext cx="30738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 userDrawn="1"/>
        </p:nvSpPr>
        <p:spPr bwMode="auto">
          <a:xfrm>
            <a:off x="747458" y="2983605"/>
            <a:ext cx="162000" cy="162018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sz="1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747458" y="3388650"/>
            <a:ext cx="162000" cy="162018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sz="1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 userDrawn="1"/>
        </p:nvSpPr>
        <p:spPr bwMode="auto">
          <a:xfrm>
            <a:off x="747458" y="3793695"/>
            <a:ext cx="162000" cy="162018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sz="1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文本框 12"/>
          <p:cNvSpPr txBox="1"/>
          <p:nvPr userDrawn="1"/>
        </p:nvSpPr>
        <p:spPr>
          <a:xfrm>
            <a:off x="1017489" y="2926115"/>
            <a:ext cx="24580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礼仪现状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文本框 13"/>
          <p:cNvSpPr txBox="1"/>
          <p:nvPr userDrawn="1"/>
        </p:nvSpPr>
        <p:spPr>
          <a:xfrm>
            <a:off x="1017489" y="3331160"/>
            <a:ext cx="24580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algn="l" defTabSz="685800" rtl="0" eaLnBrk="1" latinLnBrk="0" hangingPunct="1"/>
            <a:r>
              <a:rPr lang="zh-CN" alt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何为礼仪</a:t>
            </a:r>
            <a:endParaRPr lang="zh-CN" alt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3" name="文本框 14"/>
          <p:cNvSpPr txBox="1"/>
          <p:nvPr userDrawn="1"/>
        </p:nvSpPr>
        <p:spPr>
          <a:xfrm>
            <a:off x="1015145" y="3736205"/>
            <a:ext cx="24580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algn="l" defTabSz="685800" rtl="0" eaLnBrk="1" latinLnBrk="0" hangingPunct="1"/>
            <a:r>
              <a:rPr lang="zh-CN" altLang="en-US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为何要学礼仪</a:t>
            </a:r>
            <a:endParaRPr lang="zh-CN" alt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0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163757" y="4814706"/>
            <a:ext cx="3835397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职业形象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519614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839105" y="4897247"/>
            <a:ext cx="135000" cy="135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158596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7" name="椭圆 6"/>
          <p:cNvSpPr/>
          <p:nvPr userDrawn="1"/>
        </p:nvSpPr>
        <p:spPr>
          <a:xfrm>
            <a:off x="1478087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584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163757" y="4814706"/>
            <a:ext cx="3835397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社交礼仪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519614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839105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158596" y="4897247"/>
            <a:ext cx="135000" cy="135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7" name="椭圆 6"/>
          <p:cNvSpPr/>
          <p:nvPr userDrawn="1"/>
        </p:nvSpPr>
        <p:spPr>
          <a:xfrm>
            <a:off x="1478087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96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163757" y="4814706"/>
            <a:ext cx="3835397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商务礼仪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519614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839105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158596" y="4897247"/>
            <a:ext cx="135000" cy="13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7" name="椭圆 6"/>
          <p:cNvSpPr/>
          <p:nvPr userDrawn="1"/>
        </p:nvSpPr>
        <p:spPr>
          <a:xfrm>
            <a:off x="1478087" y="4897247"/>
            <a:ext cx="135000" cy="135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96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6482"/>
            <a:ext cx="8209280" cy="3966883"/>
          </a:xfrm>
        </p:spPr>
        <p:txBody>
          <a:bodyPr/>
          <a:lstStyle>
            <a:lvl1pPr marL="285750" indent="-285750"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C00000"/>
                </a:solidFill>
              </a:defRPr>
            </a:lvl1pPr>
            <a:lvl2pPr marL="449263" indent="-242888">
              <a:buFont typeface="Wingdings" panose="05000000000000000000" pitchFamily="2" charset="2"/>
              <a:buChar char="l"/>
              <a:defRPr sz="2000"/>
            </a:lvl2pPr>
            <a:lvl3pPr marL="857250" indent="-171450">
              <a:buFont typeface="Wingdings" panose="05000000000000000000" pitchFamily="2" charset="2"/>
              <a:buChar char="ü"/>
              <a:defRPr sz="2000" b="1"/>
            </a:lvl3pPr>
            <a:lvl4pPr marL="1200150" indent="-171450">
              <a:buFont typeface="Wingdings" panose="05000000000000000000" pitchFamily="2" charset="2"/>
              <a:buChar char="Ø"/>
              <a:defRPr sz="1800"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8268" y="4864475"/>
            <a:ext cx="3429000" cy="2286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600" b="0" cap="all" spc="-6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1500" b="0" cap="all" spc="9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751663BA-01FC-4367-B6F3-ABB2645D55F1}" type="datetime4">
              <a:rPr lang="en-US" smtClean="0"/>
              <a:pPr/>
              <a:t>March 2,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60" y="783074"/>
            <a:ext cx="4053840" cy="39210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783074"/>
            <a:ext cx="4053840" cy="39210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75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400" b="0" kern="1200" cap="all" spc="75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6A5CDA29-3CBE-48EA-92AE-A996835462BA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E29EC054-3869-4501-B163-1BBFDE8DCE04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6EAD5615-7F4F-4584-84D5-CC95918C321F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70" y="3877311"/>
            <a:ext cx="3429000" cy="228600"/>
          </a:xfrm>
          <a:prstGeom prst="rect">
            <a:avLst/>
          </a:prstGeom>
        </p:spPr>
        <p:txBody>
          <a:bodyPr/>
          <a:lstStyle/>
          <a:p>
            <a:fld id="{76EEA923-9BEE-48CE-9F28-5B525F399BAD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内容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3"/>
          <a:stretch/>
        </p:blipFill>
        <p:spPr bwMode="auto">
          <a:xfrm>
            <a:off x="0" y="66812"/>
            <a:ext cx="8350631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966" y="78446"/>
            <a:ext cx="8134594" cy="4863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6482"/>
            <a:ext cx="8195518" cy="3828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982094" y="4785996"/>
            <a:ext cx="7161907" cy="357505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   第</a:t>
            </a:r>
            <a:r>
              <a:rPr lang="en-US" altLang="zh-CN" dirty="0" smtClean="0">
                <a:solidFill>
                  <a:schemeClr val="bg1"/>
                </a:solidFill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</a:rPr>
              <a:t>章</a:t>
            </a:r>
            <a:r>
              <a:rPr lang="zh-CN" altLang="en-US" baseline="0" dirty="0" smtClean="0">
                <a:solidFill>
                  <a:schemeClr val="bg1"/>
                </a:solidFill>
              </a:rPr>
              <a:t> 算法与程序设计基础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4785996"/>
            <a:ext cx="2415539" cy="35750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 smtClean="0"/>
              <a:t> 大学计算机基础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8517719" y="4829747"/>
            <a:ext cx="270000" cy="27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8408807" y="4837789"/>
            <a:ext cx="48782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345" y="651086"/>
            <a:ext cx="90725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8" descr="80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2283" r="-11254"/>
          <a:stretch/>
        </p:blipFill>
        <p:spPr bwMode="auto">
          <a:xfrm>
            <a:off x="8390975" y="53364"/>
            <a:ext cx="646859" cy="5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0" r:id="rId12"/>
    <p:sldLayoutId id="2147483664" r:id="rId13"/>
    <p:sldLayoutId id="2147483665" r:id="rId14"/>
    <p:sldLayoutId id="2147483666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400" kern="1200" cap="all" spc="-45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spcBef>
          <a:spcPct val="20000"/>
        </a:spcBef>
        <a:spcAft>
          <a:spcPts val="450"/>
        </a:spcAft>
        <a:buFont typeface="Wingdings" panose="05000000000000000000" pitchFamily="2" charset="2"/>
        <a:buChar char="n"/>
        <a:defRPr sz="2800" b="1" kern="1200">
          <a:solidFill>
            <a:schemeClr val="tx2"/>
          </a:solidFill>
          <a:latin typeface="+mj-ea"/>
          <a:ea typeface="+mj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l"/>
        <a:defRPr sz="2400" b="1" kern="1200">
          <a:solidFill>
            <a:srgbClr val="007BF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ü"/>
        <a:defRPr sz="1400" b="1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hyperlink" Target="&#36141;&#29289;&#34903;2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sz="6000" dirty="0"/>
              <a:t>查找</a:t>
            </a:r>
            <a:r>
              <a:rPr lang="zh-CN" altLang="en-US" sz="6000" dirty="0" smtClean="0"/>
              <a:t>算法</a:t>
            </a:r>
            <a:r>
              <a:rPr lang="en-US" altLang="zh-CN" sz="6000" dirty="0" smtClean="0"/>
              <a:t>-</a:t>
            </a:r>
            <a:r>
              <a:rPr lang="zh-CN" altLang="en-US" sz="5400" dirty="0" smtClean="0">
                <a:solidFill>
                  <a:srgbClr val="C00000"/>
                </a:solidFill>
              </a:rPr>
              <a:t>二分查找法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53877" y="3106965"/>
            <a:ext cx="6858000" cy="685800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 smtClean="0">
                <a:solidFill>
                  <a:srgbClr val="0000FF"/>
                </a:solidFill>
              </a:rPr>
              <a:t>主讲教师：晁晓菲</a:t>
            </a:r>
            <a:endParaRPr lang="en-US" altLang="zh-CN" sz="3200" dirty="0" smtClean="0">
              <a:solidFill>
                <a:srgbClr val="0000FF"/>
              </a:solidFill>
            </a:endParaRPr>
          </a:p>
          <a:p>
            <a:pPr algn="ctr"/>
            <a:r>
              <a:rPr lang="zh-CN" altLang="en-US" sz="3200" dirty="0">
                <a:solidFill>
                  <a:srgbClr val="0000FF"/>
                </a:solidFill>
              </a:rPr>
              <a:t>西北农林科技</a:t>
            </a:r>
            <a:r>
              <a:rPr lang="zh-CN" altLang="en-US" sz="3200" dirty="0" smtClean="0">
                <a:solidFill>
                  <a:srgbClr val="0000FF"/>
                </a:solidFill>
              </a:rPr>
              <a:t>大学</a:t>
            </a:r>
            <a:r>
              <a:rPr lang="en-US" altLang="zh-CN" sz="3200" dirty="0">
                <a:solidFill>
                  <a:srgbClr val="0000FF"/>
                </a:solidFill>
              </a:rPr>
              <a:t>·</a:t>
            </a:r>
            <a:r>
              <a:rPr lang="zh-CN" altLang="en-US" sz="3200" dirty="0" smtClean="0">
                <a:solidFill>
                  <a:srgbClr val="0000FF"/>
                </a:solidFill>
              </a:rPr>
              <a:t>信息工程学院</a:t>
            </a:r>
            <a:endParaRPr lang="en-US" altLang="zh-CN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8"/>
    </mc:Choice>
    <mc:Fallback xmlns="">
      <p:transition spd="slow" advTm="92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88692"/>
              </p:ext>
            </p:extLst>
          </p:nvPr>
        </p:nvGraphicFramePr>
        <p:xfrm>
          <a:off x="53166" y="728425"/>
          <a:ext cx="882502" cy="80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02"/>
              </a:tblGrid>
              <a:tr h="80618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找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78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56399"/>
              </p:ext>
            </p:extLst>
          </p:nvPr>
        </p:nvGraphicFramePr>
        <p:xfrm>
          <a:off x="979717" y="726156"/>
          <a:ext cx="7736105" cy="9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40"/>
                <a:gridCol w="819530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44885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第四趟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30663" y="720651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1592" y="720651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200865" y="78446"/>
            <a:ext cx="8134594" cy="486330"/>
          </a:xfrm>
        </p:spPr>
        <p:txBody>
          <a:bodyPr/>
          <a:lstStyle/>
          <a:p>
            <a:r>
              <a:rPr lang="zh-CN" altLang="en-US" dirty="0"/>
              <a:t>例题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509672" y="1670731"/>
            <a:ext cx="464457" cy="582866"/>
            <a:chOff x="8244105" y="1540080"/>
            <a:chExt cx="464457" cy="582866"/>
          </a:xfrm>
        </p:grpSpPr>
        <p:sp>
          <p:nvSpPr>
            <p:cNvPr id="33" name="TextBox 32"/>
            <p:cNvSpPr txBox="1"/>
            <p:nvPr/>
          </p:nvSpPr>
          <p:spPr>
            <a:xfrm>
              <a:off x="8244105" y="172283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270123" y="1670731"/>
            <a:ext cx="464457" cy="580932"/>
            <a:chOff x="4905816" y="1525566"/>
            <a:chExt cx="464457" cy="580932"/>
          </a:xfrm>
        </p:grpSpPr>
        <p:sp>
          <p:nvSpPr>
            <p:cNvPr id="36" name="TextBox 35"/>
            <p:cNvSpPr txBox="1"/>
            <p:nvPr/>
          </p:nvSpPr>
          <p:spPr>
            <a:xfrm>
              <a:off x="4905816" y="1706388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056008" y="1670731"/>
            <a:ext cx="377374" cy="580932"/>
            <a:chOff x="1432466" y="1525566"/>
            <a:chExt cx="2515393" cy="580932"/>
          </a:xfrm>
        </p:grpSpPr>
        <p:sp>
          <p:nvSpPr>
            <p:cNvPr id="39" name="TextBox 38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22051"/>
              </p:ext>
            </p:extLst>
          </p:nvPr>
        </p:nvGraphicFramePr>
        <p:xfrm>
          <a:off x="6106885" y="1173279"/>
          <a:ext cx="638873" cy="46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73"/>
              </a:tblGrid>
              <a:tr h="462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561543" y="2163620"/>
            <a:ext cx="221526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</a:rPr>
              <a:t>98&gt;78</a:t>
            </a:r>
            <a:endParaRPr lang="zh-CN" altLang="en-US" sz="3600" b="1" dirty="0">
              <a:solidFill>
                <a:srgbClr val="FF6600"/>
              </a:solidFill>
            </a:endParaRP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75163"/>
              </p:ext>
            </p:extLst>
          </p:nvPr>
        </p:nvGraphicFramePr>
        <p:xfrm>
          <a:off x="1023257" y="2304622"/>
          <a:ext cx="7736105" cy="9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40"/>
                <a:gridCol w="819530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44885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第四趟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5638788" y="3238311"/>
            <a:ext cx="464457" cy="582866"/>
            <a:chOff x="8244105" y="1540080"/>
            <a:chExt cx="464457" cy="582866"/>
          </a:xfrm>
        </p:grpSpPr>
        <p:sp>
          <p:nvSpPr>
            <p:cNvPr id="51" name="TextBox 50"/>
            <p:cNvSpPr txBox="1"/>
            <p:nvPr/>
          </p:nvSpPr>
          <p:spPr>
            <a:xfrm>
              <a:off x="8244105" y="172283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6164864" y="3249197"/>
            <a:ext cx="377374" cy="580932"/>
            <a:chOff x="1432466" y="1525566"/>
            <a:chExt cx="2515393" cy="580932"/>
          </a:xfrm>
        </p:grpSpPr>
        <p:sp>
          <p:nvSpPr>
            <p:cNvPr id="57" name="TextBox 56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直接箭头连接符 57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3243944" y="3168755"/>
            <a:ext cx="31786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R&lt;L</a:t>
            </a:r>
            <a:r>
              <a:rPr lang="zh-CN" altLang="en-US" sz="3600" b="1" dirty="0">
                <a:solidFill>
                  <a:srgbClr val="C00000"/>
                </a:solidFill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查找范围为空！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七角星 2"/>
          <p:cNvSpPr/>
          <p:nvPr/>
        </p:nvSpPr>
        <p:spPr>
          <a:xfrm>
            <a:off x="2881087" y="2352739"/>
            <a:ext cx="3715653" cy="2140864"/>
          </a:xfrm>
          <a:prstGeom prst="star7">
            <a:avLst/>
          </a:prstGeom>
          <a:solidFill>
            <a:srgbClr val="92D050"/>
          </a:solidFill>
          <a:ln>
            <a:solidFill>
              <a:srgbClr val="D70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找不到！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8" grpId="0" animBg="1"/>
      <p:bldP spid="18" grpId="1" animBg="1"/>
      <p:bldP spid="18" grpId="2" animBg="1"/>
      <p:bldP spid="60" grpId="0" animBg="1"/>
      <p:bldP spid="60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</a:t>
            </a:r>
            <a:r>
              <a:rPr lang="zh-CN" altLang="en-US" dirty="0"/>
              <a:t>算法基本思想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假设查找表中元素为升序</a:t>
            </a:r>
            <a:endParaRPr lang="en-US" altLang="zh-CN" dirty="0" smtClean="0"/>
          </a:p>
          <a:p>
            <a:pPr marL="163513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+mj-ea"/>
                <a:ea typeface="+mj-ea"/>
              </a:rPr>
              <a:t>1.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将待查元素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K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与查找列表中间位置元素进行比较，若相等，则查找成功，查找结束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63513" lvl="1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+mj-ea"/>
                <a:ea typeface="+mj-ea"/>
              </a:rPr>
              <a:t>2.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K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大于中间位置元素，则在查找表的后半部分（不含中间位置）以相同的方法查找。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63513" lvl="1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+mj-ea"/>
                <a:ea typeface="+mj-ea"/>
              </a:rPr>
              <a:t>3.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若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K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小于中间位置元素，则在查找表的前半部分（不含中间位置）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以相同的方法查找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63513" lvl="1" indent="0"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每通过一次比较，待查找区间长度缩小一半，如此不断，直到找到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K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（查找成功）或待查找区间为空（查找失败）。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59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二分查找法的应用</a:t>
            </a:r>
            <a:r>
              <a:rPr lang="en-US" altLang="zh-CN" dirty="0" smtClean="0"/>
              <a:t>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拓展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1.</a:t>
            </a:r>
            <a:r>
              <a:rPr lang="zh-CN" altLang="en-US" b="0" dirty="0" smtClean="0"/>
              <a:t>输油管、输气管、水管等故障检测</a:t>
            </a:r>
            <a:endParaRPr lang="en-US" altLang="zh-CN" b="0" dirty="0" smtClean="0"/>
          </a:p>
          <a:p>
            <a:pPr lvl="1"/>
            <a:r>
              <a:rPr lang="zh-CN" altLang="en-US" b="0" dirty="0" smtClean="0">
                <a:solidFill>
                  <a:srgbClr val="C00000"/>
                </a:solidFill>
              </a:rPr>
              <a:t>案例</a:t>
            </a:r>
            <a:r>
              <a:rPr lang="en-US" altLang="zh-CN" b="0" dirty="0" smtClean="0">
                <a:solidFill>
                  <a:srgbClr val="C00000"/>
                </a:solidFill>
              </a:rPr>
              <a:t>1</a:t>
            </a:r>
            <a:r>
              <a:rPr lang="zh-CN" altLang="en-US" b="0" dirty="0">
                <a:solidFill>
                  <a:srgbClr val="C00000"/>
                </a:solidFill>
              </a:rPr>
              <a:t>：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输油管漏油点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检测。中石化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东黄输油管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道发生石油泄漏事故，为了减少对环境的污染和中石化的损失，工人们需要尽快地找到漏油点，请大家互相讨论为这些工人师傅们支招吧。</a:t>
            </a:r>
            <a:endPara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98355" y="2237890"/>
            <a:ext cx="2347473" cy="1612989"/>
            <a:chOff x="937987" y="2406396"/>
            <a:chExt cx="3189512" cy="2363836"/>
          </a:xfrm>
        </p:grpSpPr>
        <p:pic>
          <p:nvPicPr>
            <p:cNvPr id="2050" name="Picture 2" descr="E:\省级微课比赛\素材\2013112645421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814" y="2406396"/>
              <a:ext cx="3109685" cy="233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937987" y="4477051"/>
              <a:ext cx="3189512" cy="293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http://www.wzrb.com.cn/article512378show.html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00871" y="2986985"/>
            <a:ext cx="2406757" cy="1684701"/>
            <a:chOff x="4865913" y="2420910"/>
            <a:chExt cx="3160485" cy="2378371"/>
          </a:xfrm>
        </p:grpSpPr>
        <p:pic>
          <p:nvPicPr>
            <p:cNvPr id="2053" name="Picture 5" descr="E:\省级微课比赛\素材\中石油新大一线管道漏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482" y="2420910"/>
              <a:ext cx="3087916" cy="231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865913" y="4321328"/>
              <a:ext cx="3015339" cy="477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http://m.e23.cn/index.php?m=wap&amp;a=show&amp;catid=9628&amp;id=1984728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E:\省级微课比赛\素材\输油管漏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2237890"/>
            <a:ext cx="3551164" cy="24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2772" y="4447386"/>
            <a:ext cx="355116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http://www.southcn.com/nfdaily/international/content/2010-07/19/content_13898375_2.htm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二分查找法的应用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拓展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6482"/>
            <a:ext cx="8209280" cy="1497747"/>
          </a:xfrm>
        </p:spPr>
        <p:txBody>
          <a:bodyPr/>
          <a:lstStyle/>
          <a:p>
            <a:r>
              <a:rPr lang="en-US" altLang="zh-CN" b="0" dirty="0"/>
              <a:t>1.</a:t>
            </a:r>
            <a:r>
              <a:rPr lang="zh-CN" altLang="en-US" b="0" dirty="0"/>
              <a:t>输油管、输气管、水管等故障检测</a:t>
            </a:r>
            <a:endParaRPr lang="en-US" altLang="zh-CN" b="0" dirty="0"/>
          </a:p>
          <a:p>
            <a:pPr lvl="1"/>
            <a:r>
              <a:rPr lang="zh-CN" altLang="en-US" b="0" dirty="0">
                <a:solidFill>
                  <a:srgbClr val="C00000"/>
                </a:solidFill>
              </a:rPr>
              <a:t>案例</a:t>
            </a:r>
            <a:r>
              <a:rPr lang="en-US" altLang="zh-CN" b="0" dirty="0">
                <a:solidFill>
                  <a:srgbClr val="C00000"/>
                </a:solidFill>
              </a:rPr>
              <a:t>1</a:t>
            </a:r>
            <a:r>
              <a:rPr lang="zh-CN" altLang="en-US" b="0" dirty="0">
                <a:solidFill>
                  <a:srgbClr val="C00000"/>
                </a:solidFill>
              </a:rPr>
              <a:t>：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输油管漏油点检测。中石化东黄输油管道发生石油泄漏事故，为了减少对环境的污染和中石化的损失，工人们需要尽快地找到漏油点，请大家互相讨论为这些工人师傅们支招吧。</a:t>
            </a:r>
            <a:endParaRPr lang="en-US" altLang="zh-CN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22507" y="2728685"/>
            <a:ext cx="8316685" cy="0"/>
          </a:xfrm>
          <a:prstGeom prst="line">
            <a:avLst/>
          </a:prstGeom>
          <a:ln w="127000" cap="rnd"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680849" y="2735805"/>
            <a:ext cx="4093578" cy="14514"/>
          </a:xfrm>
          <a:prstGeom prst="line">
            <a:avLst/>
          </a:prstGeom>
          <a:ln w="127000" cap="rnd">
            <a:solidFill>
              <a:srgbClr val="FF0000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图: 联系 10"/>
          <p:cNvSpPr/>
          <p:nvPr/>
        </p:nvSpPr>
        <p:spPr>
          <a:xfrm>
            <a:off x="1858373" y="2598057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3266256" y="2598057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731651" y="2728553"/>
            <a:ext cx="1255897" cy="14646"/>
          </a:xfrm>
          <a:prstGeom prst="line">
            <a:avLst/>
          </a:prstGeom>
          <a:ln w="127000" cap="rnd">
            <a:solidFill>
              <a:srgbClr val="0000FF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流程图: 联系 14"/>
          <p:cNvSpPr/>
          <p:nvPr/>
        </p:nvSpPr>
        <p:spPr>
          <a:xfrm>
            <a:off x="4572543" y="2590937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/>
          <p:nvPr/>
        </p:nvSpPr>
        <p:spPr>
          <a:xfrm>
            <a:off x="5849800" y="2605451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联系 16"/>
          <p:cNvSpPr/>
          <p:nvPr/>
        </p:nvSpPr>
        <p:spPr>
          <a:xfrm>
            <a:off x="7301225" y="2605451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联系 17"/>
          <p:cNvSpPr/>
          <p:nvPr/>
        </p:nvSpPr>
        <p:spPr>
          <a:xfrm>
            <a:off x="8657902" y="2605451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384759" y="2605451"/>
            <a:ext cx="275496" cy="275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30110" y="2917372"/>
            <a:ext cx="431734" cy="864363"/>
            <a:chOff x="330110" y="2917372"/>
            <a:chExt cx="431734" cy="864363"/>
          </a:xfrm>
        </p:grpSpPr>
        <p:sp>
          <p:nvSpPr>
            <p:cNvPr id="26" name="上箭头 25"/>
            <p:cNvSpPr/>
            <p:nvPr/>
          </p:nvSpPr>
          <p:spPr>
            <a:xfrm>
              <a:off x="420900" y="2917372"/>
              <a:ext cx="137748" cy="45087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0110" y="3381625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74361" y="2917371"/>
            <a:ext cx="431734" cy="850985"/>
            <a:chOff x="4474361" y="2917371"/>
            <a:chExt cx="431734" cy="850985"/>
          </a:xfrm>
        </p:grpSpPr>
        <p:sp>
          <p:nvSpPr>
            <p:cNvPr id="30" name="上箭头 29"/>
            <p:cNvSpPr/>
            <p:nvPr/>
          </p:nvSpPr>
          <p:spPr>
            <a:xfrm>
              <a:off x="4611975" y="2917371"/>
              <a:ext cx="137748" cy="450875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74361" y="3368246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50"/>
                  </a:solidFill>
                </a:rPr>
                <a:t>M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8587588" y="2917371"/>
            <a:ext cx="431734" cy="879810"/>
            <a:chOff x="8587588" y="2917371"/>
            <a:chExt cx="431734" cy="879810"/>
          </a:xfrm>
        </p:grpSpPr>
        <p:sp>
          <p:nvSpPr>
            <p:cNvPr id="29" name="上箭头 28"/>
            <p:cNvSpPr/>
            <p:nvPr/>
          </p:nvSpPr>
          <p:spPr>
            <a:xfrm>
              <a:off x="8726776" y="2917371"/>
              <a:ext cx="137748" cy="450875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7588" y="3397071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R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13931" y="2908769"/>
            <a:ext cx="431734" cy="864363"/>
            <a:chOff x="330110" y="2917372"/>
            <a:chExt cx="431734" cy="864363"/>
          </a:xfrm>
        </p:grpSpPr>
        <p:sp>
          <p:nvSpPr>
            <p:cNvPr id="38" name="上箭头 37"/>
            <p:cNvSpPr/>
            <p:nvPr/>
          </p:nvSpPr>
          <p:spPr>
            <a:xfrm>
              <a:off x="420900" y="2917372"/>
              <a:ext cx="137748" cy="45087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0110" y="3381625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10687" y="2899561"/>
            <a:ext cx="431734" cy="850985"/>
            <a:chOff x="4474361" y="2917371"/>
            <a:chExt cx="431734" cy="850985"/>
          </a:xfrm>
        </p:grpSpPr>
        <p:sp>
          <p:nvSpPr>
            <p:cNvPr id="41" name="上箭头 40"/>
            <p:cNvSpPr/>
            <p:nvPr/>
          </p:nvSpPr>
          <p:spPr>
            <a:xfrm>
              <a:off x="4611975" y="2917371"/>
              <a:ext cx="137748" cy="450875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74361" y="3368246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50"/>
                  </a:solidFill>
                </a:rPr>
                <a:t>M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10687" y="2910878"/>
            <a:ext cx="431734" cy="879810"/>
            <a:chOff x="8587588" y="2917371"/>
            <a:chExt cx="431734" cy="879810"/>
          </a:xfrm>
        </p:grpSpPr>
        <p:sp>
          <p:nvSpPr>
            <p:cNvPr id="44" name="上箭头 43"/>
            <p:cNvSpPr/>
            <p:nvPr/>
          </p:nvSpPr>
          <p:spPr>
            <a:xfrm>
              <a:off x="8726776" y="2917371"/>
              <a:ext cx="137748" cy="450875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7588" y="3397071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</a:rPr>
                <a:t>R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53006" y="2922147"/>
            <a:ext cx="431734" cy="850985"/>
            <a:chOff x="4474361" y="2917371"/>
            <a:chExt cx="431734" cy="850985"/>
          </a:xfrm>
        </p:grpSpPr>
        <p:sp>
          <p:nvSpPr>
            <p:cNvPr id="47" name="上箭头 46"/>
            <p:cNvSpPr/>
            <p:nvPr/>
          </p:nvSpPr>
          <p:spPr>
            <a:xfrm>
              <a:off x="4611975" y="2917371"/>
              <a:ext cx="137748" cy="450875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74361" y="3368246"/>
              <a:ext cx="431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50"/>
                  </a:solidFill>
                </a:rPr>
                <a:t>M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5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二分查找法的应用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拓展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0" b="61804"/>
          <a:stretch/>
        </p:blipFill>
        <p:spPr bwMode="auto">
          <a:xfrm>
            <a:off x="4282305" y="1361720"/>
            <a:ext cx="3701143" cy="202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省级微课比赛\素材\中石油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18" y="1259485"/>
            <a:ext cx="2629789" cy="25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二分查找法的应用</a:t>
            </a:r>
            <a:r>
              <a:rPr lang="en-US" altLang="zh-CN" dirty="0"/>
              <a:t>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拓展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6482"/>
            <a:ext cx="8440057" cy="1846089"/>
          </a:xfrm>
        </p:spPr>
        <p:txBody>
          <a:bodyPr>
            <a:normAutofit/>
          </a:bodyPr>
          <a:lstStyle/>
          <a:p>
            <a:r>
              <a:rPr lang="en-US" altLang="zh-CN" b="0" dirty="0"/>
              <a:t>2</a:t>
            </a:r>
            <a:r>
              <a:rPr lang="en-US" altLang="zh-CN" b="0" dirty="0" smtClean="0"/>
              <a:t>. </a:t>
            </a:r>
            <a:r>
              <a:rPr lang="zh-CN" altLang="en-US" b="0" dirty="0" smtClean="0"/>
              <a:t>电路、电话线等故障检测</a:t>
            </a:r>
            <a:endParaRPr lang="en-US" altLang="zh-CN" b="0" dirty="0" smtClean="0"/>
          </a:p>
          <a:p>
            <a:pPr lvl="1"/>
            <a:r>
              <a:rPr lang="zh-CN" altLang="en-US" b="0" dirty="0" smtClean="0">
                <a:solidFill>
                  <a:srgbClr val="C00000"/>
                </a:solidFill>
              </a:rPr>
              <a:t>案例：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杨凌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区大寨镇到五泉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镇之间的电话线路发生故障了，为了尽快恢复通讯，技术人员需要在这条长达</a:t>
            </a:r>
            <a:r>
              <a:rPr lang="en-US" altLang="zh-CN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10km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（每隔</a:t>
            </a:r>
            <a:r>
              <a:rPr lang="en-US" altLang="zh-CN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50m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一个电线杆）的电话线路中找到断点进行修复，请问这些技术人员如何能快速锁定断点所在大概位置。需要一个个电线杆来排查吗？</a:t>
            </a:r>
            <a:endPara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E:\省级微课比赛\素材\b26025cbd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" y="2677676"/>
            <a:ext cx="2910116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省级微课比赛\素材\7a899e510fb30f24eb20e507ca95d143ad4b03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74" y="2677676"/>
            <a:ext cx="2898775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二分查找法的应用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拓展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6482"/>
            <a:ext cx="8209280" cy="1791661"/>
          </a:xfrm>
        </p:spPr>
        <p:txBody>
          <a:bodyPr/>
          <a:lstStyle/>
          <a:p>
            <a:r>
              <a:rPr lang="en-US" altLang="zh-CN" b="0" dirty="0" smtClean="0"/>
              <a:t>3. </a:t>
            </a:r>
            <a:r>
              <a:rPr lang="zh-CN" altLang="en-US" b="0" dirty="0" smtClean="0"/>
              <a:t>用二分法求方程的近似解</a:t>
            </a:r>
            <a:endParaRPr lang="en-US" altLang="zh-CN" b="0" dirty="0" smtClean="0"/>
          </a:p>
          <a:p>
            <a:pPr lvl="1"/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定区间，找中点，中值计算两边看。</a:t>
            </a:r>
          </a:p>
          <a:p>
            <a:pPr lvl="1"/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同号去，异号算，零点落在异号间。</a:t>
            </a:r>
          </a:p>
          <a:p>
            <a:pPr lvl="1"/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周而复始怎么办</a:t>
            </a:r>
            <a:r>
              <a:rPr lang="en-US" altLang="zh-CN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zh-CN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精确度</a:t>
            </a: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上来判断。</a:t>
            </a:r>
          </a:p>
          <a:p>
            <a:pPr marL="0" indent="0">
              <a:buNone/>
            </a:pPr>
            <a:endParaRPr lang="zh-CN" altLang="en-US" b="0" dirty="0"/>
          </a:p>
        </p:txBody>
      </p:sp>
      <p:pic>
        <p:nvPicPr>
          <p:cNvPr id="4" name="Picture 2" descr="E:\省级微课比赛\素材\二分法求方程的近似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8" y="1005129"/>
            <a:ext cx="3016919" cy="35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920166" y="3998131"/>
            <a:ext cx="287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http://jingyan.baidu.com/article/597a06438def54312a524376.html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2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6482"/>
            <a:ext cx="8048847" cy="3966883"/>
          </a:xfrm>
        </p:spPr>
        <p:txBody>
          <a:bodyPr/>
          <a:lstStyle/>
          <a:p>
            <a:r>
              <a:rPr lang="zh-CN" altLang="en-US" dirty="0" smtClean="0"/>
              <a:t>二分法的实质：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不断缩小查找范围，减少比较次数，提高查找效率。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是计算机科学中分治思想的完美体现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8111" y="1059545"/>
            <a:ext cx="2344057" cy="9752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二分查找算法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965358" y="1059545"/>
            <a:ext cx="2344057" cy="11276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85750" indent="-285750" algn="l" defTabSz="685800" rtl="0" eaLnBrk="1" latinLnBrk="0" hangingPunct="1">
              <a:spcBef>
                <a:spcPct val="20000"/>
              </a:spcBef>
              <a:spcAft>
                <a:spcPts val="450"/>
              </a:spcAft>
              <a:buSzPct val="80000"/>
              <a:buFont typeface="Wingdings" panose="05000000000000000000" pitchFamily="2" charset="2"/>
              <a:buChar char="n"/>
              <a:defRPr sz="2400" b="1" kern="120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449263" indent="-242888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2000" b="1" kern="1200">
                <a:solidFill>
                  <a:srgbClr val="007BF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顺序查找算法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8345" y="743503"/>
            <a:ext cx="110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84" y="1666833"/>
            <a:ext cx="3090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待查找序列</a:t>
            </a:r>
            <a:r>
              <a:rPr lang="zh-CN" altLang="en-US" sz="2400" dirty="0" smtClean="0">
                <a:solidFill>
                  <a:srgbClr val="0000FF"/>
                </a:solidFill>
              </a:rPr>
              <a:t>需有序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比较次数</a:t>
            </a:r>
            <a:r>
              <a:rPr lang="zh-CN" altLang="en-US" sz="2400" dirty="0" smtClean="0">
                <a:solidFill>
                  <a:srgbClr val="0000FF"/>
                </a:solidFill>
              </a:rPr>
              <a:t>少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查找效率</a:t>
            </a:r>
            <a:r>
              <a:rPr lang="zh-CN" altLang="en-US" sz="2400" dirty="0" smtClean="0">
                <a:solidFill>
                  <a:srgbClr val="0000FF"/>
                </a:solidFill>
              </a:rPr>
              <a:t>高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586" y="1723202"/>
            <a:ext cx="340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待查找序列</a:t>
            </a:r>
            <a:r>
              <a:rPr lang="zh-CN" altLang="en-US" sz="2400" dirty="0" smtClean="0">
                <a:solidFill>
                  <a:srgbClr val="0000FF"/>
                </a:solidFill>
              </a:rPr>
              <a:t>无需有序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/>
              <a:t>比较</a:t>
            </a:r>
            <a:r>
              <a:rPr lang="zh-CN" altLang="en-US" sz="2400" dirty="0" smtClean="0"/>
              <a:t>次数</a:t>
            </a:r>
            <a:r>
              <a:rPr lang="zh-CN" altLang="en-US" sz="2400" dirty="0" smtClean="0">
                <a:solidFill>
                  <a:srgbClr val="0000FF"/>
                </a:solidFill>
              </a:rPr>
              <a:t>多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查找效率</a:t>
            </a:r>
            <a:r>
              <a:rPr lang="zh-CN" altLang="en-US" sz="2400" dirty="0" smtClean="0">
                <a:solidFill>
                  <a:srgbClr val="0000FF"/>
                </a:solidFill>
              </a:rPr>
              <a:t>低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1388" y="3213591"/>
            <a:ext cx="39819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二分</a:t>
            </a:r>
            <a:r>
              <a:rPr lang="zh-CN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查找法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是</a:t>
            </a:r>
            <a:r>
              <a:rPr lang="zh-CN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适用于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有序列表的高效查找算法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课外活动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57" y="753083"/>
            <a:ext cx="8209280" cy="3966883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同学之间互玩猜数字游戏，体会并熟练掌握二分查找法的</a:t>
            </a:r>
            <a:r>
              <a:rPr lang="zh-CN" altLang="en-US" dirty="0" smtClean="0">
                <a:solidFill>
                  <a:schemeClr val="tx1"/>
                </a:solidFill>
              </a:rPr>
              <a:t>规则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 smtClean="0"/>
              <a:t>猜数字游戏：</a:t>
            </a:r>
            <a:r>
              <a:rPr lang="zh-CN" altLang="en-US" dirty="0" smtClean="0">
                <a:solidFill>
                  <a:schemeClr val="tx1"/>
                </a:solidFill>
              </a:rPr>
              <a:t>猜</a:t>
            </a:r>
            <a:r>
              <a:rPr lang="zh-CN" altLang="en-US" dirty="0">
                <a:solidFill>
                  <a:schemeClr val="tx1"/>
                </a:solidFill>
              </a:rPr>
              <a:t>一个</a:t>
            </a:r>
            <a:r>
              <a:rPr lang="en-US" altLang="zh-CN" dirty="0">
                <a:solidFill>
                  <a:schemeClr val="tx1"/>
                </a:solidFill>
              </a:rPr>
              <a:t>1-100</a:t>
            </a:r>
            <a:r>
              <a:rPr lang="zh-CN" altLang="en-US" dirty="0">
                <a:solidFill>
                  <a:schemeClr val="tx1"/>
                </a:solidFill>
              </a:rPr>
              <a:t>之间的数，需要告诉猜数字的人所猜的数字是：“大了”、“小了”、还是“对了”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43150" y="3437908"/>
            <a:ext cx="1947586" cy="1282058"/>
            <a:chOff x="1792251" y="1000125"/>
            <a:chExt cx="4857750" cy="3143250"/>
          </a:xfrm>
        </p:grpSpPr>
        <p:pic>
          <p:nvPicPr>
            <p:cNvPr id="4098" name="Picture 2" descr="E:\省级微课比赛\素材\2014062602561888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51" y="1000125"/>
              <a:ext cx="485775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889119" y="3821366"/>
              <a:ext cx="2100255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00" dirty="0"/>
                <a:t>http://www.raincent.com/content-12-1895-1.html</a:t>
              </a:r>
              <a:endParaRPr lang="zh-CN" altLang="en-US" sz="7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3509847" y="3893183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ea typeface="宋体" charset="-122"/>
              </a:rPr>
              <a:t>20</a:t>
            </a:r>
            <a:r>
              <a:rPr lang="en-US" altLang="zh-CN" sz="2800" b="1" dirty="0" smtClean="0">
                <a:ea typeface="宋体" charset="-122"/>
              </a:rPr>
              <a:t> 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4071964" y="3693128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392" y="2761634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奖励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23235" y="26035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dirty="0"/>
              <a:t>1-100</a:t>
            </a:r>
            <a:r>
              <a:rPr lang="zh-CN" altLang="en-US" sz="1800" dirty="0"/>
              <a:t>之间的数字最多需要</a:t>
            </a:r>
            <a:r>
              <a:rPr lang="en-US" altLang="zh-CN" sz="1800" dirty="0"/>
              <a:t>7</a:t>
            </a:r>
            <a:r>
              <a:rPr lang="zh-CN" altLang="en-US" sz="1800" dirty="0"/>
              <a:t>次即可猜中，</a:t>
            </a:r>
            <a:r>
              <a:rPr lang="en-US" altLang="zh-CN" sz="1800" dirty="0"/>
              <a:t>1-1000</a:t>
            </a:r>
            <a:r>
              <a:rPr lang="zh-CN" altLang="en-US" sz="1800" dirty="0"/>
              <a:t>之间的数字最多需要增加</a:t>
            </a:r>
            <a:r>
              <a:rPr lang="en-US" altLang="zh-CN" sz="1800" dirty="0"/>
              <a:t>3</a:t>
            </a:r>
            <a:r>
              <a:rPr lang="zh-CN" altLang="en-US" sz="1800" dirty="0"/>
              <a:t>次即可猜中。那么</a:t>
            </a:r>
            <a:r>
              <a:rPr lang="en-US" altLang="zh-CN" sz="1800" dirty="0"/>
              <a:t>1-1000000</a:t>
            </a:r>
            <a:r>
              <a:rPr lang="zh-CN" altLang="en-US" sz="1800" dirty="0"/>
              <a:t>，采用二分查找法的话，最多需要几次猜中？</a:t>
            </a:r>
          </a:p>
        </p:txBody>
      </p:sp>
    </p:spTree>
    <p:extLst>
      <p:ext uri="{BB962C8B-B14F-4D97-AF65-F5344CB8AC3E}">
        <p14:creationId xmlns:p14="http://schemas.microsoft.com/office/powerpoint/2010/main" val="15556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41300" y="951309"/>
            <a:ext cx="8496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  <a:hlinkClick r:id="rId4" action="ppaction://hlinkfile"/>
              </a:rPr>
              <a:t>“购物街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hlinkClick r:id="rId4" action="ppaction://hlinkfile"/>
              </a:rPr>
              <a:t>”</a:t>
            </a: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  <a:hlinkClick r:id="rId4" action="ppaction://hlinkfile"/>
              </a:rPr>
              <a:t>视频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algn="l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如果是你，你会怎么猜？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热身</a:t>
            </a:r>
            <a:endParaRPr lang="zh-CN" altLang="en-US" dirty="0"/>
          </a:p>
        </p:txBody>
      </p:sp>
      <p:pic>
        <p:nvPicPr>
          <p:cNvPr id="4098" name="Picture 2" descr="E:\省级微课比赛\素材\思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70" y="1182142"/>
            <a:ext cx="3293583" cy="33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6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437"/>
    </mc:Choice>
    <mc:Fallback xmlns="">
      <p:transition spd="slow" advClick="0" advTm="3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30" name="Picture 6" descr="c:\users\administrator\appdata\roaming\360se6\User Data\temp\ZXXKCOM201308291137045863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30" y="78446"/>
            <a:ext cx="8134594" cy="486330"/>
          </a:xfrm>
        </p:spPr>
        <p:txBody>
          <a:bodyPr/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掌握二分查找法的基本思想</a:t>
            </a:r>
            <a:endParaRPr lang="en-US" altLang="zh-CN" dirty="0" smtClean="0"/>
          </a:p>
          <a:p>
            <a:r>
              <a:rPr lang="zh-CN" altLang="en-US" dirty="0" smtClean="0"/>
              <a:t>能够应用二分查找法解决生活实例。</a:t>
            </a:r>
            <a:endParaRPr lang="zh-CN" altLang="en-US" dirty="0"/>
          </a:p>
        </p:txBody>
      </p:sp>
      <p:pic>
        <p:nvPicPr>
          <p:cNvPr id="4" name="Picture 2" descr="E:\省级微课比赛\素材\目标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43" y="2782206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3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4"/>
    </mc:Choice>
    <mc:Fallback xmlns="">
      <p:transition spd="slow" advTm="24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二分查找算法简介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6483"/>
            <a:ext cx="8209280" cy="1859760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二分查找算法是适用于有序序列的高效率的查找算法。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/>
              <a:t>2.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它充分利用了元素间的次序关系，采用分治策略，不断将待查找区域折半，直到找到待查找元素或者查找表为空为止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。二分查找法又叫折半查找法</a:t>
            </a:r>
          </a:p>
        </p:txBody>
      </p:sp>
    </p:spTree>
    <p:extLst>
      <p:ext uri="{BB962C8B-B14F-4D97-AF65-F5344CB8AC3E}">
        <p14:creationId xmlns:p14="http://schemas.microsoft.com/office/powerpoint/2010/main" val="2428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3"/>
    </mc:Choice>
    <mc:Fallback xmlns="">
      <p:transition spd="slow" advTm="314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131" y="78446"/>
            <a:ext cx="8134594" cy="486330"/>
          </a:xfrm>
        </p:spPr>
        <p:txBody>
          <a:bodyPr/>
          <a:lstStyle/>
          <a:p>
            <a:r>
              <a:rPr lang="zh-CN" altLang="en-US" dirty="0" smtClean="0"/>
              <a:t>例题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24538"/>
            <a:ext cx="8209280" cy="39668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例</a:t>
            </a:r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tx1"/>
                </a:solidFill>
              </a:rPr>
              <a:t>假设给定有序表（</a:t>
            </a:r>
            <a:r>
              <a:rPr lang="en-US" altLang="zh-CN" dirty="0" smtClean="0">
                <a:solidFill>
                  <a:schemeClr val="tx1"/>
                </a:solidFill>
              </a:rPr>
              <a:t>8,17,25,44,68,77,98,100,115,125</a:t>
            </a:r>
            <a:r>
              <a:rPr lang="zh-CN" altLang="en-US" dirty="0" smtClean="0">
                <a:solidFill>
                  <a:schemeClr val="tx1"/>
                </a:solidFill>
              </a:rPr>
              <a:t>），分别完成查找</a:t>
            </a:r>
            <a:r>
              <a:rPr lang="en-US" altLang="zh-CN" dirty="0" smtClean="0">
                <a:solidFill>
                  <a:schemeClr val="tx1"/>
                </a:solidFill>
              </a:rPr>
              <a:t>K=77</a:t>
            </a:r>
            <a:r>
              <a:rPr lang="zh-CN" altLang="en-US" dirty="0" smtClean="0">
                <a:solidFill>
                  <a:schemeClr val="tx1"/>
                </a:solidFill>
              </a:rPr>
              <a:t>及</a:t>
            </a:r>
            <a:r>
              <a:rPr lang="en-US" altLang="zh-CN" dirty="0" smtClean="0">
                <a:solidFill>
                  <a:schemeClr val="tx1"/>
                </a:solidFill>
              </a:rPr>
              <a:t>K=78.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43676"/>
              </p:ext>
            </p:extLst>
          </p:nvPr>
        </p:nvGraphicFramePr>
        <p:xfrm>
          <a:off x="740228" y="2264229"/>
          <a:ext cx="7587342" cy="84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114"/>
                <a:gridCol w="2529114"/>
                <a:gridCol w="2529114"/>
              </a:tblGrid>
              <a:tr h="335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FF00"/>
                          </a:solidFill>
                        </a:rPr>
                        <a:t>L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(Left)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FF00"/>
                          </a:solidFill>
                        </a:rPr>
                        <a:t>M 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(Middle)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FF00"/>
                          </a:solidFill>
                        </a:rPr>
                        <a:t>R 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(Right)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87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查找区域最左边位置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查找区域中间位置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查找区域最右边位置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183" y="92960"/>
            <a:ext cx="7553689" cy="486330"/>
          </a:xfrm>
        </p:spPr>
        <p:txBody>
          <a:bodyPr/>
          <a:lstStyle/>
          <a:p>
            <a:r>
              <a:rPr lang="zh-CN" altLang="en-US" dirty="0"/>
              <a:t>例题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8312"/>
              </p:ext>
            </p:extLst>
          </p:nvPr>
        </p:nvGraphicFramePr>
        <p:xfrm>
          <a:off x="957938" y="757469"/>
          <a:ext cx="7765144" cy="76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6"/>
                <a:gridCol w="768733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5263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第一趟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  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2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2621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283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50500"/>
              </p:ext>
            </p:extLst>
          </p:nvPr>
        </p:nvGraphicFramePr>
        <p:xfrm>
          <a:off x="63798" y="771967"/>
          <a:ext cx="871870" cy="76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70"/>
              </a:tblGrid>
              <a:tr h="768113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找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77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8244105" y="1540080"/>
            <a:ext cx="464457" cy="539324"/>
            <a:chOff x="8244105" y="1540080"/>
            <a:chExt cx="464457" cy="539324"/>
          </a:xfrm>
        </p:grpSpPr>
        <p:sp>
          <p:nvSpPr>
            <p:cNvPr id="9" name="TextBox 8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905816" y="1525566"/>
            <a:ext cx="464457" cy="566418"/>
            <a:chOff x="4905816" y="1525566"/>
            <a:chExt cx="464457" cy="566418"/>
          </a:xfrm>
        </p:grpSpPr>
        <p:sp>
          <p:nvSpPr>
            <p:cNvPr id="7" name="TextBox 6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336789" y="1525566"/>
            <a:ext cx="464457" cy="537390"/>
            <a:chOff x="2336789" y="1525566"/>
            <a:chExt cx="464457" cy="537390"/>
          </a:xfrm>
        </p:grpSpPr>
        <p:sp>
          <p:nvSpPr>
            <p:cNvPr id="8" name="TextBox 7"/>
            <p:cNvSpPr txBox="1"/>
            <p:nvPr/>
          </p:nvSpPr>
          <p:spPr>
            <a:xfrm>
              <a:off x="2336789" y="166284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842563" y="775327"/>
            <a:ext cx="549482" cy="313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000" bIns="1800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FF6600"/>
                </a:solidFill>
              </a:rPr>
              <a:t>68</a:t>
            </a:r>
            <a:endParaRPr lang="zh-CN" altLang="en-US" sz="1800" b="1" dirty="0">
              <a:solidFill>
                <a:srgbClr val="FF6600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99588"/>
              </p:ext>
            </p:extLst>
          </p:nvPr>
        </p:nvGraphicFramePr>
        <p:xfrm>
          <a:off x="2201507" y="1128193"/>
          <a:ext cx="6517435" cy="40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01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3851706" y="2390714"/>
            <a:ext cx="210821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</a:rPr>
              <a:t>68&lt;77</a:t>
            </a:r>
            <a:endParaRPr lang="zh-CN" alt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2" animBg="1"/>
      <p:bldP spid="3" grpId="3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3284" y="92960"/>
            <a:ext cx="7553689" cy="486330"/>
          </a:xfrm>
        </p:spPr>
        <p:txBody>
          <a:bodyPr/>
          <a:lstStyle/>
          <a:p>
            <a:r>
              <a:rPr lang="zh-CN" altLang="en-US" dirty="0"/>
              <a:t>例题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97745"/>
              </p:ext>
            </p:extLst>
          </p:nvPr>
        </p:nvGraphicFramePr>
        <p:xfrm>
          <a:off x="957938" y="757469"/>
          <a:ext cx="7765144" cy="76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6"/>
                <a:gridCol w="768733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5263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第一趟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  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2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2621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99995"/>
              </p:ext>
            </p:extLst>
          </p:nvPr>
        </p:nvGraphicFramePr>
        <p:xfrm>
          <a:off x="957938" y="1996747"/>
          <a:ext cx="7750618" cy="98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8"/>
                <a:gridCol w="783235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527719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第二趟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3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8283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476" y="2021348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9255" y="2019414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11914"/>
              </p:ext>
            </p:extLst>
          </p:nvPr>
        </p:nvGraphicFramePr>
        <p:xfrm>
          <a:off x="95698" y="771967"/>
          <a:ext cx="839972" cy="74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972"/>
              </a:tblGrid>
              <a:tr h="748691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找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77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8244105" y="1540080"/>
            <a:ext cx="464457" cy="539324"/>
            <a:chOff x="8244105" y="1540080"/>
            <a:chExt cx="464457" cy="539324"/>
          </a:xfrm>
        </p:grpSpPr>
        <p:sp>
          <p:nvSpPr>
            <p:cNvPr id="9" name="TextBox 8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905816" y="1525566"/>
            <a:ext cx="464457" cy="566418"/>
            <a:chOff x="4905816" y="1525566"/>
            <a:chExt cx="464457" cy="566418"/>
          </a:xfrm>
        </p:grpSpPr>
        <p:sp>
          <p:nvSpPr>
            <p:cNvPr id="7" name="TextBox 6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336789" y="1525566"/>
            <a:ext cx="464457" cy="537390"/>
            <a:chOff x="2336789" y="1525566"/>
            <a:chExt cx="464457" cy="537390"/>
          </a:xfrm>
        </p:grpSpPr>
        <p:sp>
          <p:nvSpPr>
            <p:cNvPr id="8" name="TextBox 7"/>
            <p:cNvSpPr txBox="1"/>
            <p:nvPr/>
          </p:nvSpPr>
          <p:spPr>
            <a:xfrm>
              <a:off x="2336789" y="166284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8186032" y="2969731"/>
            <a:ext cx="464457" cy="539324"/>
            <a:chOff x="8244105" y="1540080"/>
            <a:chExt cx="464457" cy="539324"/>
          </a:xfrm>
        </p:grpSpPr>
        <p:sp>
          <p:nvSpPr>
            <p:cNvPr id="33" name="TextBox 32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807133" y="2955217"/>
            <a:ext cx="464457" cy="566418"/>
            <a:chOff x="4905816" y="1525566"/>
            <a:chExt cx="464457" cy="566418"/>
          </a:xfrm>
        </p:grpSpPr>
        <p:sp>
          <p:nvSpPr>
            <p:cNvPr id="36" name="TextBox 35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515356" y="2955217"/>
            <a:ext cx="377374" cy="580932"/>
            <a:chOff x="1432466" y="1525566"/>
            <a:chExt cx="2515393" cy="580932"/>
          </a:xfrm>
        </p:grpSpPr>
        <p:sp>
          <p:nvSpPr>
            <p:cNvPr id="39" name="TextBox 38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/>
          <p:cNvSpPr/>
          <p:nvPr/>
        </p:nvSpPr>
        <p:spPr>
          <a:xfrm>
            <a:off x="6776265" y="2059326"/>
            <a:ext cx="6132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6600"/>
                </a:solidFill>
              </a:rPr>
              <a:t>100</a:t>
            </a:r>
            <a:endParaRPr lang="zh-CN" alt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95027"/>
              </p:ext>
            </p:extLst>
          </p:nvPr>
        </p:nvGraphicFramePr>
        <p:xfrm>
          <a:off x="5442847" y="2521310"/>
          <a:ext cx="3265715" cy="44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</a:tblGrid>
              <a:tr h="448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3" name="矩形 52"/>
          <p:cNvSpPr/>
          <p:nvPr/>
        </p:nvSpPr>
        <p:spPr>
          <a:xfrm>
            <a:off x="3758142" y="3536149"/>
            <a:ext cx="19699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6600"/>
                </a:solidFill>
              </a:rPr>
              <a:t>100&gt;77</a:t>
            </a:r>
            <a:endParaRPr lang="zh-CN" altLang="en-US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12813"/>
              </p:ext>
            </p:extLst>
          </p:nvPr>
        </p:nvGraphicFramePr>
        <p:xfrm>
          <a:off x="2212393" y="1128193"/>
          <a:ext cx="6517435" cy="40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01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6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1" grpId="0" animBg="1"/>
      <p:bldP spid="51" grpId="1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568" y="92960"/>
            <a:ext cx="7553689" cy="486330"/>
          </a:xfrm>
        </p:spPr>
        <p:txBody>
          <a:bodyPr/>
          <a:lstStyle/>
          <a:p>
            <a:r>
              <a:rPr lang="zh-CN" altLang="en-US" dirty="0"/>
              <a:t>例题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97745"/>
              </p:ext>
            </p:extLst>
          </p:nvPr>
        </p:nvGraphicFramePr>
        <p:xfrm>
          <a:off x="957938" y="757469"/>
          <a:ext cx="7765144" cy="76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6"/>
                <a:gridCol w="768733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5263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第一趟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  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2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2621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71387"/>
              </p:ext>
            </p:extLst>
          </p:nvPr>
        </p:nvGraphicFramePr>
        <p:xfrm>
          <a:off x="957938" y="1996747"/>
          <a:ext cx="7750618" cy="95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8"/>
                <a:gridCol w="783235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516099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第二趟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37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8283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80894"/>
              </p:ext>
            </p:extLst>
          </p:nvPr>
        </p:nvGraphicFramePr>
        <p:xfrm>
          <a:off x="957938" y="3423898"/>
          <a:ext cx="7736104" cy="98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8"/>
                <a:gridCol w="768721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527616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第三趟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846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19476" y="2021348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9255" y="2019414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296" y="3450999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5299" y="3450999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44105" y="1540080"/>
            <a:ext cx="464457" cy="539324"/>
            <a:chOff x="8244105" y="1540080"/>
            <a:chExt cx="464457" cy="539324"/>
          </a:xfrm>
        </p:grpSpPr>
        <p:sp>
          <p:nvSpPr>
            <p:cNvPr id="9" name="TextBox 8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884044" y="1525566"/>
            <a:ext cx="464457" cy="544646"/>
            <a:chOff x="4884044" y="1525566"/>
            <a:chExt cx="464457" cy="544646"/>
          </a:xfrm>
        </p:grpSpPr>
        <p:sp>
          <p:nvSpPr>
            <p:cNvPr id="7" name="TextBox 6"/>
            <p:cNvSpPr txBox="1"/>
            <p:nvPr/>
          </p:nvSpPr>
          <p:spPr>
            <a:xfrm>
              <a:off x="4884044" y="1670102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336789" y="1525566"/>
            <a:ext cx="464457" cy="537390"/>
            <a:chOff x="2336789" y="1525566"/>
            <a:chExt cx="464457" cy="537390"/>
          </a:xfrm>
        </p:grpSpPr>
        <p:sp>
          <p:nvSpPr>
            <p:cNvPr id="8" name="TextBox 7"/>
            <p:cNvSpPr txBox="1"/>
            <p:nvPr/>
          </p:nvSpPr>
          <p:spPr>
            <a:xfrm>
              <a:off x="2336789" y="166284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8186032" y="2969731"/>
            <a:ext cx="464457" cy="539324"/>
            <a:chOff x="8244105" y="1540080"/>
            <a:chExt cx="464457" cy="539324"/>
          </a:xfrm>
        </p:grpSpPr>
        <p:sp>
          <p:nvSpPr>
            <p:cNvPr id="33" name="TextBox 32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807133" y="2955217"/>
            <a:ext cx="464457" cy="566418"/>
            <a:chOff x="4905816" y="1525566"/>
            <a:chExt cx="464457" cy="566418"/>
          </a:xfrm>
        </p:grpSpPr>
        <p:sp>
          <p:nvSpPr>
            <p:cNvPr id="36" name="TextBox 35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56079"/>
              </p:ext>
            </p:extLst>
          </p:nvPr>
        </p:nvGraphicFramePr>
        <p:xfrm>
          <a:off x="5416695" y="3939301"/>
          <a:ext cx="1306286" cy="47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</a:tblGrid>
              <a:tr h="4703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5515356" y="2955217"/>
            <a:ext cx="377374" cy="580932"/>
            <a:chOff x="1432466" y="1525566"/>
            <a:chExt cx="2515393" cy="580932"/>
          </a:xfrm>
        </p:grpSpPr>
        <p:sp>
          <p:nvSpPr>
            <p:cNvPr id="39" name="TextBox 38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190360" y="4297765"/>
            <a:ext cx="464457" cy="539324"/>
            <a:chOff x="8244105" y="1540080"/>
            <a:chExt cx="464457" cy="539324"/>
          </a:xfrm>
        </p:grpSpPr>
        <p:sp>
          <p:nvSpPr>
            <p:cNvPr id="42" name="TextBox 41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624245" y="4283251"/>
            <a:ext cx="464457" cy="566418"/>
            <a:chOff x="4905816" y="1525566"/>
            <a:chExt cx="464457" cy="566418"/>
          </a:xfrm>
        </p:grpSpPr>
        <p:sp>
          <p:nvSpPr>
            <p:cNvPr id="45" name="TextBox 44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464560" y="4283251"/>
            <a:ext cx="377374" cy="580932"/>
            <a:chOff x="1432466" y="1525566"/>
            <a:chExt cx="2515393" cy="580932"/>
          </a:xfrm>
        </p:grpSpPr>
        <p:sp>
          <p:nvSpPr>
            <p:cNvPr id="48" name="TextBox 47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6941"/>
              </p:ext>
            </p:extLst>
          </p:nvPr>
        </p:nvGraphicFramePr>
        <p:xfrm>
          <a:off x="74431" y="771967"/>
          <a:ext cx="861237" cy="74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37"/>
              </a:tblGrid>
              <a:tr h="748691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找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77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5442788" y="3494544"/>
            <a:ext cx="6132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6600"/>
                </a:solidFill>
              </a:rPr>
              <a:t>77</a:t>
            </a:r>
            <a:endParaRPr lang="zh-CN" alt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32211"/>
              </p:ext>
            </p:extLst>
          </p:nvPr>
        </p:nvGraphicFramePr>
        <p:xfrm>
          <a:off x="5442847" y="2510424"/>
          <a:ext cx="3265715" cy="43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</a:tblGrid>
              <a:tr h="4375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48078"/>
              </p:ext>
            </p:extLst>
          </p:nvPr>
        </p:nvGraphicFramePr>
        <p:xfrm>
          <a:off x="2212393" y="1117307"/>
          <a:ext cx="6517435" cy="40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01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8" name="矩形 57"/>
          <p:cNvSpPr/>
          <p:nvPr/>
        </p:nvSpPr>
        <p:spPr>
          <a:xfrm>
            <a:off x="3820291" y="2969731"/>
            <a:ext cx="180388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6600"/>
                </a:solidFill>
              </a:rPr>
              <a:t>77=77</a:t>
            </a:r>
            <a:endParaRPr lang="zh-CN" altLang="en-US" sz="3200" b="1" dirty="0">
              <a:solidFill>
                <a:srgbClr val="FF6600"/>
              </a:solidFill>
            </a:endParaRPr>
          </a:p>
        </p:txBody>
      </p:sp>
      <p:sp>
        <p:nvSpPr>
          <p:cNvPr id="50" name="七角星 49"/>
          <p:cNvSpPr/>
          <p:nvPr/>
        </p:nvSpPr>
        <p:spPr>
          <a:xfrm>
            <a:off x="2939164" y="1753790"/>
            <a:ext cx="3715653" cy="2140864"/>
          </a:xfrm>
          <a:prstGeom prst="star7">
            <a:avLst/>
          </a:prstGeom>
          <a:solidFill>
            <a:srgbClr val="92D050"/>
          </a:solidFill>
          <a:ln>
            <a:solidFill>
              <a:srgbClr val="D70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找到了！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6" grpId="0" animBg="1"/>
      <p:bldP spid="56" grpId="1" animBg="1"/>
      <p:bldP spid="56" grpId="2" animBg="1"/>
      <p:bldP spid="58" grpId="0" animBg="1"/>
      <p:bldP spid="58" grpId="1" animBg="1"/>
      <p:bldP spid="58" grpId="2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3302" y="82327"/>
            <a:ext cx="7553689" cy="486330"/>
          </a:xfrm>
        </p:spPr>
        <p:txBody>
          <a:bodyPr/>
          <a:lstStyle/>
          <a:p>
            <a:r>
              <a:rPr lang="zh-CN" altLang="en-US" dirty="0"/>
              <a:t>例题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44925"/>
              </p:ext>
            </p:extLst>
          </p:nvPr>
        </p:nvGraphicFramePr>
        <p:xfrm>
          <a:off x="957938" y="757469"/>
          <a:ext cx="7765144" cy="76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6"/>
                <a:gridCol w="768733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5263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第一趟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  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2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9705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274"/>
              </p:ext>
            </p:extLst>
          </p:nvPr>
        </p:nvGraphicFramePr>
        <p:xfrm>
          <a:off x="957938" y="1996747"/>
          <a:ext cx="7750618" cy="98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8"/>
                <a:gridCol w="783235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527719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第二趟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31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5367" y="6966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27218"/>
              </p:ext>
            </p:extLst>
          </p:nvPr>
        </p:nvGraphicFramePr>
        <p:xfrm>
          <a:off x="957938" y="3471018"/>
          <a:ext cx="7736104" cy="88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48"/>
                <a:gridCol w="768721"/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44885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第三趟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查找表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98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377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</a:rPr>
                        <a:t>位置</a:t>
                      </a:r>
                      <a:endParaRPr lang="zh-CN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35588" y="2021348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5367" y="2019414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2838" y="3450999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[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5299" y="3450999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84588"/>
              </p:ext>
            </p:extLst>
          </p:nvPr>
        </p:nvGraphicFramePr>
        <p:xfrm>
          <a:off x="31899" y="771967"/>
          <a:ext cx="882502" cy="76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02"/>
              </a:tblGrid>
              <a:tr h="768113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找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78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8244105" y="1540080"/>
            <a:ext cx="464457" cy="539324"/>
            <a:chOff x="8244105" y="1540080"/>
            <a:chExt cx="464457" cy="539324"/>
          </a:xfrm>
        </p:grpSpPr>
        <p:sp>
          <p:nvSpPr>
            <p:cNvPr id="9" name="TextBox 8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905816" y="1525566"/>
            <a:ext cx="464457" cy="566418"/>
            <a:chOff x="4905816" y="1525566"/>
            <a:chExt cx="464457" cy="566418"/>
          </a:xfrm>
        </p:grpSpPr>
        <p:sp>
          <p:nvSpPr>
            <p:cNvPr id="7" name="TextBox 6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336789" y="1525566"/>
            <a:ext cx="464457" cy="537390"/>
            <a:chOff x="2336789" y="1525566"/>
            <a:chExt cx="464457" cy="537390"/>
          </a:xfrm>
        </p:grpSpPr>
        <p:sp>
          <p:nvSpPr>
            <p:cNvPr id="8" name="TextBox 7"/>
            <p:cNvSpPr txBox="1"/>
            <p:nvPr/>
          </p:nvSpPr>
          <p:spPr>
            <a:xfrm>
              <a:off x="2336789" y="1662846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85246"/>
              </p:ext>
            </p:extLst>
          </p:nvPr>
        </p:nvGraphicFramePr>
        <p:xfrm>
          <a:off x="5438467" y="3906642"/>
          <a:ext cx="1306286" cy="4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</a:tblGrid>
              <a:tr h="4435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8186032" y="2969731"/>
            <a:ext cx="464457" cy="539324"/>
            <a:chOff x="8244105" y="1540080"/>
            <a:chExt cx="464457" cy="539324"/>
          </a:xfrm>
        </p:grpSpPr>
        <p:sp>
          <p:nvSpPr>
            <p:cNvPr id="33" name="TextBox 32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807133" y="2955217"/>
            <a:ext cx="464457" cy="566418"/>
            <a:chOff x="4905816" y="1525566"/>
            <a:chExt cx="464457" cy="566418"/>
          </a:xfrm>
        </p:grpSpPr>
        <p:sp>
          <p:nvSpPr>
            <p:cNvPr id="36" name="TextBox 35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515356" y="2955217"/>
            <a:ext cx="377374" cy="580932"/>
            <a:chOff x="1432466" y="1525566"/>
            <a:chExt cx="2515393" cy="580932"/>
          </a:xfrm>
        </p:grpSpPr>
        <p:sp>
          <p:nvSpPr>
            <p:cNvPr id="39" name="TextBox 38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190360" y="4297765"/>
            <a:ext cx="464457" cy="539324"/>
            <a:chOff x="8244105" y="1540080"/>
            <a:chExt cx="464457" cy="539324"/>
          </a:xfrm>
        </p:grpSpPr>
        <p:sp>
          <p:nvSpPr>
            <p:cNvPr id="42" name="TextBox 41"/>
            <p:cNvSpPr txBox="1"/>
            <p:nvPr/>
          </p:nvSpPr>
          <p:spPr>
            <a:xfrm>
              <a:off x="8244105" y="167929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R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8418261" y="1540080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624245" y="4283251"/>
            <a:ext cx="464457" cy="566418"/>
            <a:chOff x="4905816" y="1525566"/>
            <a:chExt cx="464457" cy="566418"/>
          </a:xfrm>
        </p:grpSpPr>
        <p:sp>
          <p:nvSpPr>
            <p:cNvPr id="45" name="TextBox 44"/>
            <p:cNvSpPr txBox="1"/>
            <p:nvPr/>
          </p:nvSpPr>
          <p:spPr>
            <a:xfrm>
              <a:off x="4905816" y="1691874"/>
              <a:ext cx="4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5094477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464560" y="4283251"/>
            <a:ext cx="377374" cy="580932"/>
            <a:chOff x="1432466" y="1525566"/>
            <a:chExt cx="2515393" cy="580932"/>
          </a:xfrm>
        </p:grpSpPr>
        <p:sp>
          <p:nvSpPr>
            <p:cNvPr id="48" name="TextBox 47"/>
            <p:cNvSpPr txBox="1"/>
            <p:nvPr/>
          </p:nvSpPr>
          <p:spPr>
            <a:xfrm>
              <a:off x="1432466" y="1706388"/>
              <a:ext cx="2515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L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V="1">
              <a:off x="2496409" y="1525566"/>
              <a:ext cx="0" cy="2455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39293"/>
              </p:ext>
            </p:extLst>
          </p:nvPr>
        </p:nvGraphicFramePr>
        <p:xfrm>
          <a:off x="5431961" y="2521310"/>
          <a:ext cx="3265715" cy="44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</a:tblGrid>
              <a:tr h="448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0081"/>
              </p:ext>
            </p:extLst>
          </p:nvPr>
        </p:nvGraphicFramePr>
        <p:xfrm>
          <a:off x="2212393" y="1128193"/>
          <a:ext cx="6517435" cy="40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48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01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D81ED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D81ED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3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4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5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6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7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D81EDC"/>
                          </a:solidFill>
                        </a:rPr>
                        <a:t>10</a:t>
                      </a:r>
                      <a:endParaRPr lang="zh-CN" altLang="en-US" sz="1800" b="1" dirty="0">
                        <a:solidFill>
                          <a:srgbClr val="D81ED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3626671" y="2403219"/>
            <a:ext cx="221526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</a:rPr>
              <a:t>77&lt;78</a:t>
            </a:r>
            <a:endParaRPr lang="zh-CN" alt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5439</TotalTime>
  <Words>1254</Words>
  <Application>Microsoft Office PowerPoint</Application>
  <PresentationFormat>全屏显示(16:9)</PresentationFormat>
  <Paragraphs>471</Paragraphs>
  <Slides>20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基本</vt:lpstr>
      <vt:lpstr>查找算法-二分查找法</vt:lpstr>
      <vt:lpstr>热身</vt:lpstr>
      <vt:lpstr>目标</vt:lpstr>
      <vt:lpstr>二分查找算法简介</vt:lpstr>
      <vt:lpstr>例题</vt:lpstr>
      <vt:lpstr>例题</vt:lpstr>
      <vt:lpstr>例题</vt:lpstr>
      <vt:lpstr>例题</vt:lpstr>
      <vt:lpstr>例题</vt:lpstr>
      <vt:lpstr>例题</vt:lpstr>
      <vt:lpstr>二分查找算法基本思想</vt:lpstr>
      <vt:lpstr>二分查找法的应用-拓展1</vt:lpstr>
      <vt:lpstr>二分查找法的应用-拓展1</vt:lpstr>
      <vt:lpstr>二分查找法的应用-拓展1</vt:lpstr>
      <vt:lpstr>二分查找法的应用-拓展2</vt:lpstr>
      <vt:lpstr>二分查找法的应用-拓展3</vt:lpstr>
      <vt:lpstr>总结</vt:lpstr>
      <vt:lpstr>总结</vt:lpstr>
      <vt:lpstr>课外活动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大地系统</cp:lastModifiedBy>
  <cp:revision>918</cp:revision>
  <dcterms:created xsi:type="dcterms:W3CDTF">2013-08-12T12:34:27Z</dcterms:created>
  <dcterms:modified xsi:type="dcterms:W3CDTF">2015-03-02T06:33:18Z</dcterms:modified>
</cp:coreProperties>
</file>